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9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</p:grpSp>
      <p:sp>
        <p:nvSpPr>
          <p:cNvPr id="3383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4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92C1B-BEDF-44D7-B866-A284EAB61BB5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21235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0C04A-AA60-4C73-B1D0-C5C0F7AC54C9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142675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17C3CC-30F6-4C17-BD74-BA6AB482A6AA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314149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780D6D-83CA-41FE-B1B0-07797ADD0A35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46026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2110D-BB71-4C9F-8695-D0E30EEAECEC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129130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28579-7219-477F-B990-70BA32C9856D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9876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E38F64-6BE9-4007-B038-194CE1D6DFE0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27180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0F8F0-87B7-49A1-A75D-B3E0B74E21CB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8700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5A5F7-D988-4A32-8DB0-8BB438DD745D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285990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A1D3E4-ACE7-4F1A-B3BB-1B3F31B2D862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180783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B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96C45-7F59-4309-8143-ED3AD4D3C017}" type="slidenum">
              <a:rPr lang="ar-JO" altLang="ar-OM"/>
              <a:pPr/>
              <a:t>‹#›</a:t>
            </a:fld>
            <a:endParaRPr lang="en-US" altLang="ar-OM"/>
          </a:p>
        </p:txBody>
      </p:sp>
    </p:spTree>
    <p:extLst>
      <p:ext uri="{BB962C8B-B14F-4D97-AF65-F5344CB8AC3E}">
        <p14:creationId xmlns:p14="http://schemas.microsoft.com/office/powerpoint/2010/main" val="105588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277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277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7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7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sp>
          <p:nvSpPr>
            <p:cNvPr id="3277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277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7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8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8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8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278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BH"/>
                </a:p>
              </p:txBody>
            </p:sp>
            <p:sp>
              <p:nvSpPr>
                <p:cNvPr id="3278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BH"/>
                </a:p>
              </p:txBody>
            </p:sp>
            <p:sp>
              <p:nvSpPr>
                <p:cNvPr id="3278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BH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2788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89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9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279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9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9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279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9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  <p:sp>
            <p:nvSpPr>
              <p:cNvPr id="3279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BH"/>
              </a:p>
            </p:txBody>
          </p:sp>
        </p:grpSp>
        <p:sp>
          <p:nvSpPr>
            <p:cNvPr id="3279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0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1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1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  <p:sp>
          <p:nvSpPr>
            <p:cNvPr id="3281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BH"/>
            </a:p>
          </p:txBody>
        </p:sp>
      </p:grpSp>
      <p:sp>
        <p:nvSpPr>
          <p:cNvPr id="3281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OM"/>
              <a:t>Click to edit Master text styles</a:t>
            </a:r>
          </a:p>
          <a:p>
            <a:pPr lvl="1"/>
            <a:r>
              <a:rPr lang="en-US" altLang="ar-OM"/>
              <a:t>Second level</a:t>
            </a:r>
          </a:p>
          <a:p>
            <a:pPr lvl="2"/>
            <a:r>
              <a:rPr lang="en-US" altLang="ar-OM"/>
              <a:t>Third level</a:t>
            </a:r>
          </a:p>
          <a:p>
            <a:pPr lvl="3"/>
            <a:r>
              <a:rPr lang="en-US" altLang="ar-OM"/>
              <a:t>Fourth level</a:t>
            </a:r>
          </a:p>
          <a:p>
            <a:pPr lvl="4"/>
            <a:r>
              <a:rPr lang="en-US" altLang="ar-OM"/>
              <a:t>Fifth level</a:t>
            </a:r>
          </a:p>
        </p:txBody>
      </p:sp>
      <p:sp>
        <p:nvSpPr>
          <p:cNvPr id="3281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81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81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938CCECF-16AC-407D-9D68-7C2E90D2BB86}" type="slidenum">
              <a:rPr lang="ar-JO" altLang="ar-OM"/>
              <a:pPr/>
              <a:t>‹#›</a:t>
            </a:fld>
            <a:endParaRPr lang="en-US" altLang="ar-O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2pPr>
      <a:lvl3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3pPr>
      <a:lvl4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4pPr>
      <a:lvl5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5pPr>
      <a:lvl6pPr marL="457200" algn="ct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6pPr>
      <a:lvl7pPr marL="914400" algn="ct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7pPr>
      <a:lvl8pPr marL="1371600" algn="ct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8pPr>
      <a:lvl9pPr marL="1828800" algn="ct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BH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63688" y="908720"/>
            <a:ext cx="576064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algn="ctr">
              <a:defRPr/>
            </a:pPr>
            <a:r>
              <a:rPr lang="ar-SA" sz="15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الـتـنمــر</a:t>
            </a:r>
            <a:endParaRPr lang="en-US" sz="15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475" y="4086824"/>
            <a:ext cx="2712219" cy="2248856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286" y="4013612"/>
            <a:ext cx="2376177" cy="2376177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06" y="4004064"/>
            <a:ext cx="2852464" cy="2395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0" y="260350"/>
            <a:ext cx="7772400" cy="5184775"/>
          </a:xfrm>
        </p:spPr>
        <p:txBody>
          <a:bodyPr/>
          <a:lstStyle/>
          <a:p>
            <a:pPr algn="r" eaLnBrk="1" hangingPunct="1">
              <a:lnSpc>
                <a:spcPct val="130000"/>
              </a:lnSpc>
              <a:defRPr/>
            </a:pPr>
            <a:br>
              <a:rPr lang="ar-JO" sz="3200"/>
            </a:br>
            <a:r>
              <a:rPr lang="ar-JO" sz="3200"/>
              <a:t>هل قمت بممارسة التنمر على أحد ؟ فكر لماذا قمت بذلك ؟ وكيف كان شعورك عندما فعلته ؟ </a:t>
            </a:r>
            <a:br>
              <a:rPr lang="ar-JO" sz="3200"/>
            </a:br>
            <a:r>
              <a:rPr lang="ar-JO" sz="3200"/>
              <a:t>إذا كنت تمارس هذا الفعل في بعض الأحيان ، حاول أن تجد طريقة أخرى لترضي ذاتك ، معظم المتنمرين ليسوا محبوبين ، حتى لو بدا ذلك لهم للوهلة الأولى ، تذكر أنه من الأفضل أن تعامل الآخرين كما تحب أن يعاملوك . </a:t>
            </a:r>
            <a:endParaRPr lang="en-US" sz="32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-108520" y="692696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هل أنت ممن يمارس التنمر على الآخرين ؟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 invX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52413" y="1339850"/>
            <a:ext cx="9144001" cy="5184775"/>
          </a:xfrm>
          <a:effectLst>
            <a:outerShdw dist="53882" dir="2700000" algn="ctr" rotWithShape="0">
              <a:schemeClr val="folHlink"/>
            </a:outerShdw>
          </a:effectLst>
        </p:spPr>
        <p:txBody>
          <a:bodyPr/>
          <a:lstStyle/>
          <a:p>
            <a:pPr algn="r" eaLnBrk="1" hangingPunct="1">
              <a:lnSpc>
                <a:spcPct val="120000"/>
              </a:lnSpc>
              <a:buFontTx/>
              <a:buChar char="•"/>
              <a:defRPr/>
            </a:pPr>
            <a:r>
              <a:rPr lang="ar-JO" sz="4400" dirty="0">
                <a:solidFill>
                  <a:srgbClr val="990000"/>
                </a:solidFill>
              </a:rPr>
              <a:t>ما هو التنمر ؟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لماذا يتنمر بعض الناس ؟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لماذا يقع التنمر على بعض الشباب ؟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ما هي مساوئ التنمر ؟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ما الذي تستطيع عمله إذا وقع عليك التنمر ؟ 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ما الذي تستطيع فعله لمساعدة الآخرين الذين يقع عليهم التنمر ؟ </a:t>
            </a:r>
            <a:br>
              <a:rPr lang="ar-JO" sz="4400" dirty="0">
                <a:solidFill>
                  <a:srgbClr val="990000"/>
                </a:solidFill>
              </a:rPr>
            </a:br>
            <a:r>
              <a:rPr lang="ar-JO" sz="4400" dirty="0">
                <a:solidFill>
                  <a:srgbClr val="990000"/>
                </a:solidFill>
              </a:rPr>
              <a:t>* هل تمارس فعل التنمر ؟ </a:t>
            </a:r>
            <a:endParaRPr lang="en-US" sz="44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692150"/>
            <a:ext cx="8569325" cy="5689600"/>
          </a:xfrm>
        </p:spPr>
        <p:txBody>
          <a:bodyPr/>
          <a:lstStyle/>
          <a:p>
            <a:pPr algn="r" eaLnBrk="1" hangingPunct="1">
              <a:lnSpc>
                <a:spcPct val="95000"/>
              </a:lnSpc>
              <a:buFontTx/>
              <a:buChar char="•"/>
              <a:defRPr/>
            </a:pPr>
            <a:r>
              <a:rPr lang="ar-JO" sz="3200"/>
              <a:t>مصطلح يستخدم لوصف أنماط من السلوك المدروس يتراوح من المضايقة أو إخراج الفرد من النمط الاجتماعي العام إلى سلسلة من التهجمات و الاساءة . </a:t>
            </a:r>
            <a:br>
              <a:rPr lang="ar-JO" sz="3200"/>
            </a:br>
            <a:r>
              <a:rPr lang="ar-JO" sz="3200"/>
              <a:t>بعض الطرق التي يتم بها التنمر على الآخرين هي بمناداتهم بألقاب أو قول أو كتابة أشياء سيئة عنهم ، حرمانهم من المشاركة في النشاطات ، عدم التكلم معهم ، تهديدهم ، جعلهم يشعرون بالضيق أو الخوف ، أخذ حاجاتهم أو إتلافها ، ضربهم ورفسهم ، أو إجبارهم على فعل أشياء لا يريدونها . </a:t>
            </a:r>
            <a:br>
              <a:rPr lang="ar-JO" sz="3200"/>
            </a:br>
            <a:r>
              <a:rPr lang="ar-JO" sz="3200"/>
              <a:t>هل حدث معك شيء من هذا القبيل ؟ هل قمت بأشياء مشابهة لهذه مع الغير؟ في الحقيقة أن التنمر سلوك خاطئ يجعل الشخص الذي يتعرض له يشعر بالخوف وعدم الاستقرار . </a:t>
            </a:r>
            <a:endParaRPr lang="en-US" sz="320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47664" y="404664"/>
            <a:ext cx="4608512" cy="131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ما هو التنمر ؟</a:t>
            </a:r>
            <a:br>
              <a:rPr lang="ar-JO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40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7950" y="1557338"/>
            <a:ext cx="9067800" cy="5184775"/>
          </a:xfrm>
        </p:spPr>
        <p:txBody>
          <a:bodyPr/>
          <a:lstStyle/>
          <a:p>
            <a:pPr algn="r" eaLnBrk="1" hangingPunct="1">
              <a:defRPr/>
            </a:pPr>
            <a:r>
              <a:rPr lang="ar-JO" sz="3200"/>
              <a:t>1 ـ لم يتعلموا تقبل مسؤولياتهم عن سلوكهم </a:t>
            </a:r>
            <a:br>
              <a:rPr lang="ar-JO" sz="3200"/>
            </a:br>
            <a:r>
              <a:rPr lang="ar-JO" sz="3200"/>
              <a:t>2 ـ إنكار المسؤولية عن سلوكهم ونتائجه</a:t>
            </a:r>
            <a:br>
              <a:rPr lang="ar-JO" sz="3200"/>
            </a:br>
            <a:r>
              <a:rPr lang="ar-JO" sz="3200"/>
              <a:t>3 ـ غير قابل لمعرفة أثر سلوكه على الآخرين </a:t>
            </a:r>
            <a:br>
              <a:rPr lang="ar-JO" sz="3200"/>
            </a:br>
            <a:r>
              <a:rPr lang="ar-JO" sz="3200"/>
              <a:t>4 ـ لا يرغب في معرفة أي سلوك آخر في التعامل مع الآخرين </a:t>
            </a:r>
            <a:br>
              <a:rPr lang="ar-JO" sz="3200"/>
            </a:br>
            <a:r>
              <a:rPr lang="ar-JO" sz="3200"/>
              <a:t>5 ـ  لا يرغب في العمل مع الآخرين </a:t>
            </a:r>
            <a:br>
              <a:rPr lang="ar-JO" sz="3200"/>
            </a:br>
            <a:r>
              <a:rPr lang="ar-JO" sz="3200"/>
              <a:t>6 ـ الاعتقاد بأنه المسؤول عن سلوكات الآخرين وإنه يملك السلطة لتصحيحها </a:t>
            </a:r>
            <a:br>
              <a:rPr lang="ar-JO" sz="3200"/>
            </a:br>
            <a:r>
              <a:rPr lang="ar-JO" sz="3200"/>
              <a:t>7 ـ المراهقة : </a:t>
            </a:r>
            <a:br>
              <a:rPr lang="ar-JO" sz="3200"/>
            </a:br>
            <a:r>
              <a:rPr lang="ar-JO" sz="3200"/>
              <a:t>أ ـ تكثر هذه الظاهرة في المراهقة </a:t>
            </a:r>
            <a:br>
              <a:rPr lang="ar-JO" sz="3200"/>
            </a:br>
            <a:r>
              <a:rPr lang="ar-JO" sz="3200"/>
              <a:t>ب ـ تعزى لأسباب صحية مثل قوة الجسم </a:t>
            </a:r>
            <a:br>
              <a:rPr lang="ar-JO" sz="3200"/>
            </a:br>
            <a:r>
              <a:rPr lang="ar-JO" sz="3200"/>
              <a:t>جـ ـ تعود لأسباب سلوكية مثل التدخين ، الغياب ، تدني التحصيل ، العرق </a:t>
            </a:r>
            <a:br>
              <a:rPr lang="ar-JO" sz="3200"/>
            </a:br>
            <a:r>
              <a:rPr lang="ar-JO" sz="3200"/>
              <a:t>د ـ التمييز الجنسي  </a:t>
            </a:r>
            <a:endParaRPr lang="en-US" sz="320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771800" y="260648"/>
            <a:ext cx="38893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سمات الشخص المتنمر ؟ </a:t>
            </a:r>
            <a:br>
              <a:rPr lang="ar-JO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6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6513" y="549275"/>
            <a:ext cx="9144001" cy="6858000"/>
          </a:xfrm>
        </p:spPr>
        <p:txBody>
          <a:bodyPr/>
          <a:lstStyle/>
          <a:p>
            <a:pPr algn="r" eaLnBrk="1" hangingPunct="1">
              <a:lnSpc>
                <a:spcPct val="120000"/>
              </a:lnSpc>
              <a:defRPr/>
            </a:pPr>
            <a:r>
              <a:rPr lang="ar-JO" sz="3200"/>
              <a:t>1 ـ ضعف جسمي ( مرض ) </a:t>
            </a:r>
            <a:br>
              <a:rPr lang="ar-JO" sz="3200"/>
            </a:br>
            <a:r>
              <a:rPr lang="ar-JO" sz="3200"/>
              <a:t>2 ـ تمييز جسمي في الشكل ، حجم الجسم . </a:t>
            </a:r>
            <a:br>
              <a:rPr lang="ar-JO" sz="3200"/>
            </a:br>
            <a:r>
              <a:rPr lang="ar-JO" sz="3200"/>
              <a:t>3 ـ الالتزام الذاتي والأخلاقي العالي والتسامح المفتوح </a:t>
            </a:r>
            <a:br>
              <a:rPr lang="ar-JO" sz="3200"/>
            </a:br>
            <a:r>
              <a:rPr lang="ar-JO" sz="3200"/>
              <a:t>4 ـ التحصيل الأكاديمي المميز             5 ـ الشعبية بين الزملاء </a:t>
            </a:r>
            <a:br>
              <a:rPr lang="ar-JO" sz="3200"/>
            </a:br>
            <a:r>
              <a:rPr lang="ar-JO" sz="3200"/>
              <a:t>6 ـ حس عالي بالكرامة والكبرياء         7 ـ إظهار استقلالية عالية </a:t>
            </a:r>
            <a:br>
              <a:rPr lang="ar-JO" sz="3200"/>
            </a:br>
            <a:r>
              <a:rPr lang="ar-JO" sz="3200"/>
              <a:t>8 ـ رفض أن يكون تابعا للآخرين         9 ـ حس الفكاهة والمرح</a:t>
            </a:r>
            <a:br>
              <a:rPr lang="ar-JO" sz="3200"/>
            </a:br>
            <a:r>
              <a:rPr lang="ar-JO" sz="3200"/>
              <a:t>10 ـ التفاؤل والمثالية                    11 ـ معطاء . </a:t>
            </a:r>
            <a:br>
              <a:rPr lang="ar-JO" sz="3200"/>
            </a:br>
            <a:r>
              <a:rPr lang="ar-JO" sz="3200"/>
              <a:t>12 ـ القدرة على تملك مهارات جديدة </a:t>
            </a:r>
            <a:br>
              <a:rPr lang="ar-JO" sz="3200"/>
            </a:br>
            <a:r>
              <a:rPr lang="ar-JO" sz="3200"/>
              <a:t>13 ـ القدرة على التفكير طويل الامد </a:t>
            </a:r>
            <a:br>
              <a:rPr lang="ar-JO" sz="3200"/>
            </a:br>
            <a:r>
              <a:rPr lang="ar-JO" sz="3200"/>
              <a:t>14 ـ قليل الاثارة والاستفزاز </a:t>
            </a:r>
            <a:br>
              <a:rPr lang="ar-JO" sz="3200"/>
            </a:br>
            <a:endParaRPr lang="en-US" sz="320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82737" y="332656"/>
            <a:ext cx="5905500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لماذا يقع بعض الشباب ضحية للتنمر ؟ </a:t>
            </a:r>
            <a:b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 invX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12776"/>
            <a:ext cx="8816008" cy="5184775"/>
          </a:xfrm>
        </p:spPr>
        <p:txBody>
          <a:bodyPr/>
          <a:lstStyle/>
          <a:p>
            <a:pPr algn="r" eaLnBrk="1" hangingPunct="1">
              <a:lnSpc>
                <a:spcPct val="120000"/>
              </a:lnSpc>
              <a:defRPr/>
            </a:pPr>
            <a:br>
              <a:rPr lang="ar-JO" sz="3200" dirty="0"/>
            </a:br>
            <a:r>
              <a:rPr lang="ar-JO" sz="3200" dirty="0"/>
              <a:t>1 ـ تدمير الكفاءات </a:t>
            </a:r>
            <a:br>
              <a:rPr lang="ar-JO" sz="3200" dirty="0"/>
            </a:br>
            <a:r>
              <a:rPr lang="ar-JO" sz="3200" dirty="0"/>
              <a:t>2 ـ عدم تعلمهم السلوك المقبول اجتماعيا</a:t>
            </a:r>
            <a:br>
              <a:rPr lang="ar-JO" sz="3200" dirty="0"/>
            </a:br>
            <a:r>
              <a:rPr lang="ar-JO" sz="3200" dirty="0"/>
              <a:t>3 ـ اشاعة الخوف </a:t>
            </a:r>
            <a:br>
              <a:rPr lang="ar-JO" sz="3200" dirty="0"/>
            </a:br>
            <a:r>
              <a:rPr lang="ar-JO" sz="3200" dirty="0"/>
              <a:t>4 ـ تدني التحصيل والانجاز للضحايا </a:t>
            </a:r>
            <a:br>
              <a:rPr lang="ar-JO" sz="3200" dirty="0"/>
            </a:br>
            <a:r>
              <a:rPr lang="ar-JO" sz="3200" dirty="0"/>
              <a:t>5 ـ سيطرة المتنمر وهو غير كفؤ </a:t>
            </a:r>
            <a:br>
              <a:rPr lang="ar-JO" sz="3200" dirty="0"/>
            </a:br>
            <a:r>
              <a:rPr lang="ar-JO" sz="3200" dirty="0"/>
              <a:t>6 ـ تعزيز </a:t>
            </a:r>
            <a:r>
              <a:rPr lang="ar-JO" sz="3200" dirty="0" err="1"/>
              <a:t>السلوكات</a:t>
            </a:r>
            <a:r>
              <a:rPr lang="ar-JO" sz="3200" dirty="0"/>
              <a:t> غير المرغوبة </a:t>
            </a:r>
            <a:br>
              <a:rPr lang="ar-JO" sz="3200" dirty="0"/>
            </a:br>
            <a:r>
              <a:rPr lang="ar-JO" sz="3200" dirty="0"/>
              <a:t>7 ـ تأثير سلبي على الصحة  الجسمية للأفراد الضحايا والمحيطين </a:t>
            </a:r>
            <a:br>
              <a:rPr lang="ar-JO" sz="3200" dirty="0"/>
            </a:br>
            <a:r>
              <a:rPr lang="ar-JO" sz="3200" dirty="0"/>
              <a:t>8 ـ تأثير على الصحة النفسية للضحايا والمحيطين </a:t>
            </a:r>
            <a:br>
              <a:rPr lang="ar-JO" sz="3200" dirty="0"/>
            </a:br>
            <a:r>
              <a:rPr lang="ar-JO" sz="3200" dirty="0"/>
              <a:t>9 ـ اشاعة التمييز العنصري والتفريق الجنسي</a:t>
            </a:r>
            <a:endParaRPr lang="en-US" sz="32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3929" y="620688"/>
            <a:ext cx="424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لماذا يعتبر التنمر مؤذيا ؟</a:t>
            </a:r>
            <a:endParaRPr lang="en-US" sz="36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 invX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3" y="981075"/>
            <a:ext cx="8928100" cy="5184775"/>
          </a:xfrm>
        </p:spPr>
        <p:txBody>
          <a:bodyPr/>
          <a:lstStyle/>
          <a:p>
            <a:pPr algn="r" eaLnBrk="1" hangingPunct="1">
              <a:lnSpc>
                <a:spcPct val="110000"/>
              </a:lnSpc>
              <a:defRPr/>
            </a:pPr>
            <a:br>
              <a:rPr lang="ar-JO" sz="3200"/>
            </a:br>
            <a:r>
              <a:rPr lang="ar-JO" sz="3200"/>
              <a:t>إن النجاح في السيطرة على التنمر أمر صعب ، ولكن تذكر أنك لست انت المشكلة ، بل المتنمر هو المشكلة .</a:t>
            </a:r>
            <a:br>
              <a:rPr lang="ar-JO" sz="3200"/>
            </a:br>
            <a:r>
              <a:rPr lang="ar-JO" sz="3200"/>
              <a:t>وأن لك الحق أن تشعر بالأمن والحماية ، وإذا كنت متميزا بطريقة ما ، فعليك أن تفتخر بذلك . </a:t>
            </a:r>
            <a:br>
              <a:rPr lang="ar-JO" sz="3200"/>
            </a:br>
            <a:r>
              <a:rPr lang="ar-JO" sz="3200"/>
              <a:t>اصمد ، وابق على تواصل مع اصدقائك لأطول مدة ممكنة . </a:t>
            </a:r>
            <a:br>
              <a:rPr lang="ar-JO" sz="3200"/>
            </a:br>
            <a:r>
              <a:rPr lang="ar-JO" sz="3200"/>
              <a:t>المتنمرون لا يستطيعون قنص ضحاياهم إذا كانوا ضمن مجموعات متماسكة . </a:t>
            </a:r>
            <a:br>
              <a:rPr lang="ar-JO" sz="3200"/>
            </a:br>
            <a:r>
              <a:rPr lang="ar-JO" sz="3200"/>
              <a:t>ربما حاولت تجاهل المتنمرين ، وطلبت منهم أن يتوقفوا عن أفعالهم وابتعدت عنهم عندما يبدؤون ممارسة تنمرهم . </a:t>
            </a:r>
            <a:endParaRPr lang="en-US" sz="320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7544" y="476672"/>
            <a:ext cx="7524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ما الذي تستطيع عمله إذا وقعت ضحية للتنمر ؟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8" y="1412875"/>
            <a:ext cx="8893175" cy="5184775"/>
          </a:xfrm>
        </p:spPr>
        <p:txBody>
          <a:bodyPr/>
          <a:lstStyle/>
          <a:p>
            <a:pPr algn="r" eaLnBrk="1" hangingPunct="1">
              <a:lnSpc>
                <a:spcPct val="120000"/>
              </a:lnSpc>
              <a:defRPr/>
            </a:pPr>
            <a:r>
              <a:rPr lang="ar-JO" sz="3200"/>
              <a:t>إذا مورس عليك التنمر ، يجب أن تخبر أحد الراشدين الذين تثق بهم ، هذا ليس رواية أخبار فلك الحق أن تكون آمنا ، والراشدون قادرون على فعل أشياء يمكنها وقف التنمر . </a:t>
            </a:r>
            <a:br>
              <a:rPr lang="ar-JO" sz="3200"/>
            </a:br>
            <a:r>
              <a:rPr lang="ar-JO" sz="3200"/>
              <a:t>حتى لو ظننت أنك قادر على حل المشكلة بنفسك ، أخبر أحد الراشدين على كل حال ، لأن هذا ربما يتكرر ، والشخص الراشد الذي يمكن أن تثق به يمكن أن يكون معلما أو مدير مدرسة ، أو أحد الوالدين ، أو أحد الأقارب أو صديق للوالدين ، وإذا شعرت بصعوبة الحديث عن مشكلتك اكتبها إذا كان ذلك أسهل عليك وأعطها للشخص الراشد الذي تثق به . </a:t>
            </a:r>
            <a:endParaRPr lang="en-US" sz="320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23528" y="548680"/>
            <a:ext cx="7524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ما الذي تستطيع عمله إذا وقعت ضحية للتنمر ؟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549275"/>
            <a:ext cx="8820150" cy="5184775"/>
          </a:xfrm>
        </p:spPr>
        <p:txBody>
          <a:bodyPr/>
          <a:lstStyle/>
          <a:p>
            <a:pPr algn="r" eaLnBrk="1" hangingPunct="1">
              <a:lnSpc>
                <a:spcPct val="130000"/>
              </a:lnSpc>
              <a:defRPr/>
            </a:pPr>
            <a:br>
              <a:rPr lang="ar-JO" sz="3200"/>
            </a:br>
            <a:r>
              <a:rPr lang="ar-JO" sz="3200"/>
              <a:t>1 ـ يتحدث عن حادثة التنمر وتفسير لماذا حدث ذلك</a:t>
            </a:r>
            <a:br>
              <a:rPr lang="ar-JO" sz="3200"/>
            </a:br>
            <a:r>
              <a:rPr lang="ar-JO" sz="3200"/>
              <a:t>2 ـ تعليمه كيفية التعامل مع التنمر وعدم حل المشكلة بطريقة خاطئة بل الحديث مع بالغ أو معلم أو مع مدير مدرسة . </a:t>
            </a:r>
            <a:br>
              <a:rPr lang="ar-JO" sz="3200"/>
            </a:br>
            <a:r>
              <a:rPr lang="ar-JO" sz="3200"/>
              <a:t>3 ـ اتخذ اجراء حاسم إذا كنت معلم أو مدير مدرسة . </a:t>
            </a:r>
            <a:br>
              <a:rPr lang="ar-JO" sz="3200"/>
            </a:br>
            <a:r>
              <a:rPr lang="ar-JO" sz="3200"/>
              <a:t>4 ـ تابع كل من الضحية والمتنمر . </a:t>
            </a:r>
            <a:br>
              <a:rPr lang="ar-JO" sz="3200"/>
            </a:br>
            <a:r>
              <a:rPr lang="ar-JO" sz="3200"/>
              <a:t>5 ـ علم المتنمر سلوكات جديدة </a:t>
            </a:r>
            <a:br>
              <a:rPr lang="ar-JO" sz="3200"/>
            </a:br>
            <a:r>
              <a:rPr lang="ar-JO" sz="3200"/>
              <a:t>6 ـ علم الضحية التعامل مع الناس باختلاف قدراتهم .</a:t>
            </a:r>
            <a:endParaRPr lang="en-US" sz="32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-900608" y="54991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JO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ما الذي يمكن أن تقدمه لشخص وقع ضحية التنمر ؟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33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33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149</TotalTime>
  <Words>133</Words>
  <Application>Microsoft Office PowerPoint</Application>
  <PresentationFormat>عرض على الشاشة (4:3)</PresentationFormat>
  <Paragraphs>18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Verdana</vt:lpstr>
      <vt:lpstr>Arial</vt:lpstr>
      <vt:lpstr>Calibri</vt:lpstr>
      <vt:lpstr>Balloons</vt:lpstr>
      <vt:lpstr>عرض تقديمي في PowerPoint</vt:lpstr>
      <vt:lpstr>ما هو التنمر ؟ * لماذا يتنمر بعض الناس ؟ * لماذا يقع التنمر على بعض الشباب ؟ * ما هي مساوئ التنمر ؟ * ما الذي تستطيع عمله إذا وقع عليك التنمر ؟  * ما الذي تستطيع فعله لمساعدة الآخرين الذين يقع عليهم التنمر ؟  * هل تمارس فعل التنمر ؟ </vt:lpstr>
      <vt:lpstr>مصطلح يستخدم لوصف أنماط من السلوك المدروس يتراوح من المضايقة أو إخراج الفرد من النمط الاجتماعي العام إلى سلسلة من التهجمات و الاساءة .  بعض الطرق التي يتم بها التنمر على الآخرين هي بمناداتهم بألقاب أو قول أو كتابة أشياء سيئة عنهم ، حرمانهم من المشاركة في النشاطات ، عدم التكلم معهم ، تهديدهم ، جعلهم يشعرون بالضيق أو الخوف ، أخذ حاجاتهم أو إتلافها ، ضربهم ورفسهم ، أو إجبارهم على فعل أشياء لا يريدونها .  هل حدث معك شيء من هذا القبيل ؟ هل قمت بأشياء مشابهة لهذه مع الغير؟ في الحقيقة أن التنمر سلوك خاطئ يجعل الشخص الذي يتعرض له يشعر بالخوف وعدم الاستقرار . </vt:lpstr>
      <vt:lpstr>1 ـ لم يتعلموا تقبل مسؤولياتهم عن سلوكهم  2 ـ إنكار المسؤولية عن سلوكهم ونتائجه 3 ـ غير قابل لمعرفة أثر سلوكه على الآخرين  4 ـ لا يرغب في معرفة أي سلوك آخر في التعامل مع الآخرين  5 ـ  لا يرغب في العمل مع الآخرين  6 ـ الاعتقاد بأنه المسؤول عن سلوكات الآخرين وإنه يملك السلطة لتصحيحها  7 ـ المراهقة :  أ ـ تكثر هذه الظاهرة في المراهقة  ب ـ تعزى لأسباب صحية مثل قوة الجسم  جـ ـ تعود لأسباب سلوكية مثل التدخين ، الغياب ، تدني التحصيل ، العرق  د ـ التمييز الجنسي  </vt:lpstr>
      <vt:lpstr>1 ـ ضعف جسمي ( مرض )  2 ـ تمييز جسمي في الشكل ، حجم الجسم .  3 ـ الالتزام الذاتي والأخلاقي العالي والتسامح المفتوح  4 ـ التحصيل الأكاديمي المميز             5 ـ الشعبية بين الزملاء  6 ـ حس عالي بالكرامة والكبرياء         7 ـ إظهار استقلالية عالية  8 ـ رفض أن يكون تابعا للآخرين         9 ـ حس الفكاهة والمرح 10 ـ التفاؤل والمثالية                    11 ـ معطاء .  12 ـ القدرة على تملك مهارات جديدة  13 ـ القدرة على التفكير طويل الامد  14 ـ قليل الاثارة والاستفزاز  </vt:lpstr>
      <vt:lpstr> 1 ـ تدمير الكفاءات  2 ـ عدم تعلمهم السلوك المقبول اجتماعيا 3 ـ اشاعة الخوف  4 ـ تدني التحصيل والانجاز للضحايا  5 ـ سيطرة المتنمر وهو غير كفؤ  6 ـ تعزيز السلوكات غير المرغوبة  7 ـ تأثير سلبي على الصحة  الجسمية للأفراد الضحايا والمحيطين  8 ـ تأثير على الصحة النفسية للضحايا والمحيطين  9 ـ اشاعة التمييز العنصري والتفريق الجنسي</vt:lpstr>
      <vt:lpstr> إن النجاح في السيطرة على التنمر أمر صعب ، ولكن تذكر أنك لست انت المشكلة ، بل المتنمر هو المشكلة . وأن لك الحق أن تشعر بالأمن والحماية ، وإذا كنت متميزا بطريقة ما ، فعليك أن تفتخر بذلك .  اصمد ، وابق على تواصل مع اصدقائك لأطول مدة ممكنة .  المتنمرون لا يستطيعون قنص ضحاياهم إذا كانوا ضمن مجموعات متماسكة .  ربما حاولت تجاهل المتنمرين ، وطلبت منهم أن يتوقفوا عن أفعالهم وابتعدت عنهم عندما يبدؤون ممارسة تنمرهم . </vt:lpstr>
      <vt:lpstr>إذا مورس عليك التنمر ، يجب أن تخبر أحد الراشدين الذين تثق بهم ، هذا ليس رواية أخبار فلك الحق أن تكون آمنا ، والراشدون قادرون على فعل أشياء يمكنها وقف التنمر .  حتى لو ظننت أنك قادر على حل المشكلة بنفسك ، أخبر أحد الراشدين على كل حال ، لأن هذا ربما يتكرر ، والشخص الراشد الذي يمكن أن تثق به يمكن أن يكون معلما أو مدير مدرسة ، أو أحد الوالدين ، أو أحد الأقارب أو صديق للوالدين ، وإذا شعرت بصعوبة الحديث عن مشكلتك اكتبها إذا كان ذلك أسهل عليك وأعطها للشخص الراشد الذي تثق به . </vt:lpstr>
      <vt:lpstr> 1 ـ يتحدث عن حادثة التنمر وتفسير لماذا حدث ذلك 2 ـ تعليمه كيفية التعامل مع التنمر وعدم حل المشكلة بطريقة خاطئة بل الحديث مع بالغ أو معلم أو مع مدير مدرسة .  3 ـ اتخذ اجراء حاسم إذا كنت معلم أو مدير مدرسة .  4 ـ تابع كل من الضحية والمتنمر .  5 ـ علم المتنمر سلوكات جديدة  6 ـ علم الضحية التعامل مع الناس باختلاف قدراتهم .</vt:lpstr>
      <vt:lpstr> هل قمت بممارسة التنمر على أحد ؟ فكر لماذا قمت بذلك ؟ وكيف كان شعورك عندما فعلته ؟  إذا كنت تمارس هذا الفعل في بعض الأحيان ، حاول أن تجد طريقة أخرى لترضي ذاتك ، معظم المتنمرين ليسوا محبوبين ، حتى لو بدا ذلك لهم للوهلة الأولى ، تذكر أنه من الأفضل أن تعامل الآخرين كما تحب أن يعاملوك . </vt:lpstr>
    </vt:vector>
  </TitlesOfParts>
  <Company>Dcc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 هو التنمر ؟ * لماذا يتنمر بعض الناس ؟ * لماذا يقع التنمر على بعض الشباب ؟ * ما هي مساوئ التنمر ؟ * ما الذي تستطيع عمله إذا وقع عليك التنمر ؟  * ما الذي تستطيع فعله لمساعدة الآخرين الذين يقع عليهم التنمر ؟  * هل تمارس فعل التنمر ؟</dc:title>
  <dc:creator>Iko</dc:creator>
  <cp:lastModifiedBy>احمد يوسف</cp:lastModifiedBy>
  <cp:revision>18</cp:revision>
  <dcterms:created xsi:type="dcterms:W3CDTF">1983-05-26T22:58:36Z</dcterms:created>
  <dcterms:modified xsi:type="dcterms:W3CDTF">2016-09-30T14:43:23Z</dcterms:modified>
</cp:coreProperties>
</file>