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58" r:id="rId2"/>
    <p:sldId id="259" r:id="rId3"/>
    <p:sldId id="260" r:id="rId4"/>
    <p:sldId id="261" r:id="rId5"/>
    <p:sldId id="263" r:id="rId6"/>
    <p:sldId id="265" r:id="rId7"/>
    <p:sldId id="269" r:id="rId8"/>
    <p:sldId id="257" r:id="rId9"/>
    <p:sldId id="262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5B3F7"/>
    <a:srgbClr val="E3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8A42492-BFA8-4C1D-BB20-926B738967AF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AC2FCF3-47BC-4E44-8801-46B1B6301D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574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23838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14941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14475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42389-C548-4F03-A62F-A708EA37E474}" type="slidenum">
              <a:rPr lang="ar-JO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75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507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1744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9623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50139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3681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0121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8840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0869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B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743A1-0725-4F56-B0DE-2D6FFC139D36}" type="datetimeFigureOut">
              <a:rPr lang="ar-JO" smtClean="0"/>
              <a:t>27/02/1442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6316C-F543-49DC-9DD6-2C1E0855FE9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319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684213" y="1196975"/>
            <a:ext cx="8210550" cy="11430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</a:bodyPr>
          <a:lstStyle/>
          <a:p>
            <a:pPr algn="ctr" rtl="0"/>
            <a:endParaRPr lang="ar-JO" sz="4800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971550" y="3573463"/>
            <a:ext cx="7334250" cy="1076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ar-JO" sz="60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إعداد المعلمة : تحرير الخالدي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908050"/>
            <a:ext cx="7046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84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125"/>
            <a:ext cx="9108504" cy="4369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409099" y="4381185"/>
            <a:ext cx="3278462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r>
              <a:rPr lang="ar-JO" sz="2400" b="1" dirty="0" smtClean="0">
                <a:solidFill>
                  <a:srgbClr val="FF0000"/>
                </a:solidFill>
              </a:rPr>
              <a:t>ق(-3)=-3×3+1=-9+1=-8</a:t>
            </a:r>
          </a:p>
          <a:p>
            <a:r>
              <a:rPr lang="ar-JO" sz="2400" b="1" dirty="0">
                <a:solidFill>
                  <a:srgbClr val="FF0000"/>
                </a:solidFill>
              </a:rPr>
              <a:t>ق</a:t>
            </a:r>
            <a:r>
              <a:rPr lang="ar-JO" sz="2400" b="1" dirty="0" smtClean="0">
                <a:solidFill>
                  <a:srgbClr val="FF0000"/>
                </a:solidFill>
              </a:rPr>
              <a:t>(--1)=-</a:t>
            </a:r>
            <a:r>
              <a:rPr lang="ar-JO" sz="2400" b="1" dirty="0">
                <a:solidFill>
                  <a:srgbClr val="FF0000"/>
                </a:solidFill>
              </a:rPr>
              <a:t>3</a:t>
            </a:r>
            <a:r>
              <a:rPr lang="ar-JO" sz="2400" b="1" dirty="0" smtClean="0">
                <a:solidFill>
                  <a:srgbClr val="FF0000"/>
                </a:solidFill>
              </a:rPr>
              <a:t>×-1+1=3+1=4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57448" y="1736012"/>
            <a:ext cx="130664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solidFill>
                  <a:srgbClr val="FF0000"/>
                </a:solidFill>
              </a:rPr>
              <a:t>-3س+1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04248" y="3284984"/>
            <a:ext cx="163954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b="1" dirty="0" smtClean="0">
                <a:solidFill>
                  <a:srgbClr val="FF0000"/>
                </a:solidFill>
              </a:rPr>
              <a:t>ق(-س)=-3س+1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84034" y="3255367"/>
            <a:ext cx="50418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solidFill>
                  <a:srgbClr val="FF0000"/>
                </a:solidFill>
              </a:rPr>
              <a:t>-8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58673" y="3238817"/>
            <a:ext cx="50418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solidFill>
                  <a:srgbClr val="FF0000"/>
                </a:solidFill>
              </a:rPr>
              <a:t>4</a:t>
            </a:r>
            <a:endParaRPr lang="ar-JO" sz="2400" b="1" dirty="0">
              <a:solidFill>
                <a:srgbClr val="FF00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403648" y="580039"/>
            <a:ext cx="864096" cy="2920969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95536" y="188640"/>
            <a:ext cx="111619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000" dirty="0" smtClean="0">
                <a:solidFill>
                  <a:srgbClr val="0000FF"/>
                </a:solidFill>
              </a:rPr>
              <a:t>ق(- س)</a:t>
            </a:r>
            <a:endParaRPr lang="ar-JO" sz="2000" dirty="0">
              <a:solidFill>
                <a:srgbClr val="0000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07704" y="148570"/>
            <a:ext cx="72344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000" dirty="0" smtClean="0">
                <a:solidFill>
                  <a:srgbClr val="FF0000"/>
                </a:solidFill>
              </a:rPr>
              <a:t>ق(س)</a:t>
            </a:r>
            <a:endParaRPr lang="ar-JO" sz="2000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0" y="5877272"/>
            <a:ext cx="8640964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5074946" y="5212182"/>
            <a:ext cx="388954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solidFill>
                  <a:srgbClr val="FF0000"/>
                </a:solidFill>
              </a:rPr>
              <a:t>قارني بين رسم </a:t>
            </a:r>
            <a:r>
              <a:rPr lang="ar-JO" sz="2400" dirty="0" smtClean="0">
                <a:solidFill>
                  <a:srgbClr val="FF0000"/>
                </a:solidFill>
              </a:rPr>
              <a:t>ق(س) و  </a:t>
            </a:r>
            <a:r>
              <a:rPr lang="ar-JO" sz="2400" dirty="0">
                <a:solidFill>
                  <a:srgbClr val="0000FF"/>
                </a:solidFill>
              </a:rPr>
              <a:t>ق(- س)</a:t>
            </a:r>
          </a:p>
        </p:txBody>
      </p:sp>
    </p:spTree>
    <p:extLst>
      <p:ext uri="{BB962C8B-B14F-4D97-AF65-F5344CB8AC3E}">
        <p14:creationId xmlns:p14="http://schemas.microsoft.com/office/powerpoint/2010/main" val="34776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30" grpId="0" animBg="1"/>
      <p:bldP spid="31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496" y="116632"/>
            <a:ext cx="9094836" cy="3330082"/>
            <a:chOff x="35496" y="116632"/>
            <a:chExt cx="9094836" cy="3330082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116632"/>
              <a:ext cx="9094836" cy="3312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213615"/>
              <a:ext cx="4521052" cy="32330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9" name="Rectangle 8"/>
          <p:cNvSpPr/>
          <p:nvPr/>
        </p:nvSpPr>
        <p:spPr>
          <a:xfrm>
            <a:off x="2627784" y="4221088"/>
            <a:ext cx="59406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ar-JO" sz="2400" dirty="0"/>
              <a:t>خطوات رسم ل(س)=ق(-س)</a:t>
            </a:r>
          </a:p>
          <a:p>
            <a:pPr>
              <a:defRPr/>
            </a:pPr>
            <a:r>
              <a:rPr lang="ar-JO" sz="2400" dirty="0" smtClean="0"/>
              <a:t>1)نرسم ق(س) باستخدام الجداول</a:t>
            </a:r>
          </a:p>
          <a:p>
            <a:pPr>
              <a:defRPr/>
            </a:pPr>
            <a:r>
              <a:rPr lang="ar-JO" sz="2400" dirty="0" smtClean="0"/>
              <a:t>3) نعبر </a:t>
            </a:r>
            <a:r>
              <a:rPr lang="ar-JO" sz="2400" dirty="0"/>
              <a:t>شفهيا عن رسم ل(س) حسب قواعد الانعكاس</a:t>
            </a:r>
          </a:p>
          <a:p>
            <a:pPr>
              <a:defRPr/>
            </a:pPr>
            <a:r>
              <a:rPr lang="ar-JO" sz="2400" dirty="0" smtClean="0"/>
              <a:t>3)طبق </a:t>
            </a:r>
            <a:r>
              <a:rPr lang="ar-JO" sz="2400" dirty="0"/>
              <a:t>التحويل المطلوب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85278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Group 2"/>
          <p:cNvGraphicFramePr>
            <a:graphicFrameLocks noGrp="1"/>
          </p:cNvGraphicFramePr>
          <p:nvPr/>
        </p:nvGraphicFramePr>
        <p:xfrm>
          <a:off x="496888" y="0"/>
          <a:ext cx="8150225" cy="10303020"/>
        </p:xfrm>
        <a:graphic>
          <a:graphicData uri="http://schemas.openxmlformats.org/drawingml/2006/table">
            <a:tbl>
              <a:tblPr rtl="1"/>
              <a:tblGrid>
                <a:gridCol w="388938"/>
                <a:gridCol w="387350"/>
                <a:gridCol w="388937"/>
                <a:gridCol w="349250"/>
                <a:gridCol w="366713"/>
                <a:gridCol w="447675"/>
                <a:gridCol w="389890"/>
                <a:gridCol w="386397"/>
                <a:gridCol w="388938"/>
                <a:gridCol w="387350"/>
                <a:gridCol w="387350"/>
                <a:gridCol w="387350"/>
                <a:gridCol w="388937"/>
                <a:gridCol w="387350"/>
                <a:gridCol w="366713"/>
                <a:gridCol w="409575"/>
                <a:gridCol w="388937"/>
                <a:gridCol w="387350"/>
                <a:gridCol w="388938"/>
                <a:gridCol w="387350"/>
                <a:gridCol w="388937"/>
              </a:tblGrid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776" name="Line 488"/>
          <p:cNvSpPr>
            <a:spLocks noChangeShapeType="1"/>
          </p:cNvSpPr>
          <p:nvPr/>
        </p:nvSpPr>
        <p:spPr bwMode="auto">
          <a:xfrm flipH="1">
            <a:off x="652463" y="3476625"/>
            <a:ext cx="77851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2777" name="Line 489"/>
          <p:cNvSpPr>
            <a:spLocks noChangeShapeType="1"/>
          </p:cNvSpPr>
          <p:nvPr/>
        </p:nvSpPr>
        <p:spPr bwMode="auto">
          <a:xfrm flipH="1">
            <a:off x="4779963" y="260350"/>
            <a:ext cx="0" cy="6288088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2778" name="Text Box 490"/>
          <p:cNvSpPr txBox="1">
            <a:spLocks noChangeArrowheads="1"/>
          </p:cNvSpPr>
          <p:nvPr/>
        </p:nvSpPr>
        <p:spPr bwMode="auto">
          <a:xfrm>
            <a:off x="703014" y="3455988"/>
            <a:ext cx="8045450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000" b="1" dirty="0">
                <a:solidFill>
                  <a:srgbClr val="A50021"/>
                </a:solidFill>
              </a:rPr>
              <a:t>   9    8     7   6   5    4    3   2   1        -1  -2  -3   -</a:t>
            </a:r>
            <a:r>
              <a:rPr lang="ar-SA" sz="2000" b="1" dirty="0">
                <a:solidFill>
                  <a:srgbClr val="B23087"/>
                </a:solidFill>
              </a:rPr>
              <a:t>4   -5  -6  -7  -8   -9</a:t>
            </a:r>
            <a:endParaRPr lang="en-US" sz="2000" b="1" dirty="0">
              <a:solidFill>
                <a:srgbClr val="B23087"/>
              </a:solidFill>
            </a:endParaRPr>
          </a:p>
        </p:txBody>
      </p:sp>
      <p:sp>
        <p:nvSpPr>
          <p:cNvPr id="12779" name="Text Box 491"/>
          <p:cNvSpPr txBox="1">
            <a:spLocks noChangeArrowheads="1"/>
          </p:cNvSpPr>
          <p:nvPr/>
        </p:nvSpPr>
        <p:spPr bwMode="auto">
          <a:xfrm>
            <a:off x="4259263" y="0"/>
            <a:ext cx="469900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sz="800"/>
          </a:p>
        </p:txBody>
      </p:sp>
      <p:sp>
        <p:nvSpPr>
          <p:cNvPr id="12780" name="Text Box 492"/>
          <p:cNvSpPr txBox="1">
            <a:spLocks noChangeArrowheads="1"/>
          </p:cNvSpPr>
          <p:nvPr/>
        </p:nvSpPr>
        <p:spPr bwMode="auto">
          <a:xfrm>
            <a:off x="4259263" y="3716338"/>
            <a:ext cx="522287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-1</a:t>
            </a:r>
          </a:p>
          <a:p>
            <a:pPr eaLnBrk="1" hangingPunct="1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-2</a:t>
            </a:r>
          </a:p>
          <a:p>
            <a:pPr eaLnBrk="1" hangingPunct="1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-3</a:t>
            </a:r>
            <a:endParaRPr lang="en-US" sz="1700" b="1">
              <a:solidFill>
                <a:srgbClr val="A50021"/>
              </a:solidFill>
            </a:endParaRPr>
          </a:p>
        </p:txBody>
      </p:sp>
      <p:sp>
        <p:nvSpPr>
          <p:cNvPr id="12781" name="Text Box 495"/>
          <p:cNvSpPr txBox="1">
            <a:spLocks noChangeArrowheads="1"/>
          </p:cNvSpPr>
          <p:nvPr/>
        </p:nvSpPr>
        <p:spPr bwMode="auto">
          <a:xfrm>
            <a:off x="4283968" y="1208088"/>
            <a:ext cx="522287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sz="2000" b="1" dirty="0">
              <a:solidFill>
                <a:srgbClr val="A5002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ar-SA" sz="2000" b="1" dirty="0">
                <a:solidFill>
                  <a:srgbClr val="A50021"/>
                </a:solidFill>
              </a:rPr>
              <a:t>3</a:t>
            </a:r>
            <a:endParaRPr lang="en-US" sz="2000" b="1" dirty="0">
              <a:solidFill>
                <a:srgbClr val="A50021"/>
              </a:solidFill>
            </a:endParaRPr>
          </a:p>
        </p:txBody>
      </p:sp>
      <p:sp>
        <p:nvSpPr>
          <p:cNvPr id="12782" name="Text Box 496"/>
          <p:cNvSpPr txBox="1">
            <a:spLocks noChangeArrowheads="1"/>
          </p:cNvSpPr>
          <p:nvPr/>
        </p:nvSpPr>
        <p:spPr bwMode="auto">
          <a:xfrm>
            <a:off x="4265737" y="1143000"/>
            <a:ext cx="5222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000" b="1" dirty="0">
                <a:solidFill>
                  <a:srgbClr val="A50021"/>
                </a:solidFill>
              </a:rPr>
              <a:t>4</a:t>
            </a:r>
            <a:endParaRPr lang="en-US" sz="2000" b="1" dirty="0">
              <a:solidFill>
                <a:srgbClr val="A50021"/>
              </a:solidFill>
            </a:endParaRPr>
          </a:p>
        </p:txBody>
      </p:sp>
      <p:sp>
        <p:nvSpPr>
          <p:cNvPr id="12783" name="Text Box 502"/>
          <p:cNvSpPr txBox="1">
            <a:spLocks noChangeArrowheads="1"/>
          </p:cNvSpPr>
          <p:nvPr/>
        </p:nvSpPr>
        <p:spPr bwMode="auto">
          <a:xfrm>
            <a:off x="-720725" y="5754688"/>
            <a:ext cx="1349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ar-SA" sz="800"/>
          </a:p>
        </p:txBody>
      </p:sp>
      <p:sp>
        <p:nvSpPr>
          <p:cNvPr id="12784" name="Text Box 541"/>
          <p:cNvSpPr txBox="1">
            <a:spLocks noChangeArrowheads="1"/>
          </p:cNvSpPr>
          <p:nvPr/>
        </p:nvSpPr>
        <p:spPr bwMode="auto">
          <a:xfrm>
            <a:off x="3995936" y="21336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dirty="0">
                <a:solidFill>
                  <a:srgbClr val="C00000"/>
                </a:solidFill>
              </a:rPr>
              <a:t>2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785" name="Text Box 543"/>
          <p:cNvSpPr txBox="1">
            <a:spLocks noChangeArrowheads="1"/>
          </p:cNvSpPr>
          <p:nvPr/>
        </p:nvSpPr>
        <p:spPr bwMode="auto">
          <a:xfrm>
            <a:off x="4495800" y="2590800"/>
            <a:ext cx="3254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000" b="1">
                <a:solidFill>
                  <a:srgbClr val="C00000"/>
                </a:solidFill>
              </a:rPr>
              <a:t>1</a:t>
            </a:r>
            <a:endParaRPr lang="en-US" sz="2000" b="1">
              <a:solidFill>
                <a:srgbClr val="C00000"/>
              </a:solidFill>
            </a:endParaRPr>
          </a:p>
        </p:txBody>
      </p:sp>
      <p:sp>
        <p:nvSpPr>
          <p:cNvPr id="14884" name="Freeform 548"/>
          <p:cNvSpPr>
            <a:spLocks/>
          </p:cNvSpPr>
          <p:nvPr/>
        </p:nvSpPr>
        <p:spPr bwMode="auto">
          <a:xfrm>
            <a:off x="1259632" y="1998663"/>
            <a:ext cx="3505742" cy="1457325"/>
          </a:xfrm>
          <a:custGeom>
            <a:avLst/>
            <a:gdLst>
              <a:gd name="T0" fmla="*/ 2147483647 w 2450"/>
              <a:gd name="T1" fmla="*/ 2147483647 h 703"/>
              <a:gd name="T2" fmla="*/ 2147483647 w 2450"/>
              <a:gd name="T3" fmla="*/ 2147483647 h 703"/>
              <a:gd name="T4" fmla="*/ 2147483647 w 2450"/>
              <a:gd name="T5" fmla="*/ 2147483647 h 703"/>
              <a:gd name="T6" fmla="*/ 0 w 2450"/>
              <a:gd name="T7" fmla="*/ 0 h 703"/>
              <a:gd name="T8" fmla="*/ 0 60000 65536"/>
              <a:gd name="T9" fmla="*/ 0 60000 65536"/>
              <a:gd name="T10" fmla="*/ 0 60000 65536"/>
              <a:gd name="T11" fmla="*/ 0 60000 65536"/>
              <a:gd name="T12" fmla="*/ 0 w 2450"/>
              <a:gd name="T13" fmla="*/ 0 h 703"/>
              <a:gd name="T14" fmla="*/ 2450 w 2450"/>
              <a:gd name="T15" fmla="*/ 703 h 70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50" h="703">
                <a:moveTo>
                  <a:pt x="2450" y="703"/>
                </a:moveTo>
                <a:cubicBezTo>
                  <a:pt x="2397" y="627"/>
                  <a:pt x="2344" y="552"/>
                  <a:pt x="2178" y="476"/>
                </a:cubicBezTo>
                <a:cubicBezTo>
                  <a:pt x="2012" y="400"/>
                  <a:pt x="1815" y="328"/>
                  <a:pt x="1452" y="249"/>
                </a:cubicBezTo>
                <a:cubicBezTo>
                  <a:pt x="1089" y="170"/>
                  <a:pt x="242" y="41"/>
                  <a:pt x="0" y="0"/>
                </a:cubicBezTo>
              </a:path>
            </a:pathLst>
          </a:custGeom>
          <a:noFill/>
          <a:ln w="57150">
            <a:solidFill>
              <a:srgbClr val="322A9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r-JO"/>
          </a:p>
        </p:txBody>
      </p:sp>
      <p:grpSp>
        <p:nvGrpSpPr>
          <p:cNvPr id="2" name="Group 580"/>
          <p:cNvGrpSpPr>
            <a:grpSpLocks/>
          </p:cNvGrpSpPr>
          <p:nvPr/>
        </p:nvGrpSpPr>
        <p:grpSpPr bwMode="auto">
          <a:xfrm>
            <a:off x="8045450" y="1371600"/>
            <a:ext cx="981075" cy="627063"/>
            <a:chOff x="3855" y="572"/>
            <a:chExt cx="647" cy="336"/>
          </a:xfrm>
        </p:grpSpPr>
        <p:grpSp>
          <p:nvGrpSpPr>
            <p:cNvPr id="12803" name="Group 581"/>
            <p:cNvGrpSpPr>
              <a:grpSpLocks/>
            </p:cNvGrpSpPr>
            <p:nvPr/>
          </p:nvGrpSpPr>
          <p:grpSpPr bwMode="auto">
            <a:xfrm>
              <a:off x="3855" y="572"/>
              <a:ext cx="647" cy="273"/>
              <a:chOff x="3583" y="527"/>
              <a:chExt cx="924" cy="476"/>
            </a:xfrm>
          </p:grpSpPr>
          <p:sp>
            <p:nvSpPr>
              <p:cNvPr id="12805" name="Line 582"/>
              <p:cNvSpPr>
                <a:spLocks noChangeShapeType="1"/>
              </p:cNvSpPr>
              <p:nvPr/>
            </p:nvSpPr>
            <p:spPr bwMode="auto">
              <a:xfrm flipH="1">
                <a:off x="4422" y="754"/>
                <a:ext cx="85" cy="249"/>
              </a:xfrm>
              <a:prstGeom prst="line">
                <a:avLst/>
              </a:prstGeom>
              <a:noFill/>
              <a:ln w="9525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12806" name="Line 583"/>
              <p:cNvSpPr>
                <a:spLocks noChangeShapeType="1"/>
              </p:cNvSpPr>
              <p:nvPr/>
            </p:nvSpPr>
            <p:spPr bwMode="auto">
              <a:xfrm flipV="1">
                <a:off x="4422" y="527"/>
                <a:ext cx="0" cy="454"/>
              </a:xfrm>
              <a:prstGeom prst="line">
                <a:avLst/>
              </a:prstGeom>
              <a:noFill/>
              <a:ln w="539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12807" name="Line 584"/>
              <p:cNvSpPr>
                <a:spLocks noChangeShapeType="1"/>
              </p:cNvSpPr>
              <p:nvPr/>
            </p:nvSpPr>
            <p:spPr bwMode="auto">
              <a:xfrm flipH="1">
                <a:off x="3583" y="550"/>
                <a:ext cx="839" cy="0"/>
              </a:xfrm>
              <a:prstGeom prst="line">
                <a:avLst/>
              </a:prstGeom>
              <a:noFill/>
              <a:ln w="50800">
                <a:solidFill>
                  <a:srgbClr val="EF1DB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</p:grpSp>
        <p:sp>
          <p:nvSpPr>
            <p:cNvPr id="12804" name="Text Box 585"/>
            <p:cNvSpPr txBox="1">
              <a:spLocks noChangeArrowheads="1"/>
            </p:cNvSpPr>
            <p:nvPr/>
          </p:nvSpPr>
          <p:spPr bwMode="auto">
            <a:xfrm>
              <a:off x="3940" y="595"/>
              <a:ext cx="476" cy="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ar-SA" sz="3200" b="1">
                  <a:solidFill>
                    <a:srgbClr val="EF1DB8"/>
                  </a:solidFill>
                </a:rPr>
                <a:t>س</a:t>
              </a:r>
              <a:endParaRPr lang="en-US" sz="3200" b="1">
                <a:solidFill>
                  <a:srgbClr val="EF1DB8"/>
                </a:solidFill>
              </a:endParaRPr>
            </a:p>
          </p:txBody>
        </p:sp>
      </p:grpSp>
      <p:sp>
        <p:nvSpPr>
          <p:cNvPr id="14923" name="Oval 587"/>
          <p:cNvSpPr>
            <a:spLocks noChangeArrowheads="1"/>
          </p:cNvSpPr>
          <p:nvPr/>
        </p:nvSpPr>
        <p:spPr bwMode="auto">
          <a:xfrm>
            <a:off x="4687888" y="3336925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4" name="Oval 588"/>
          <p:cNvSpPr>
            <a:spLocks noChangeArrowheads="1"/>
          </p:cNvSpPr>
          <p:nvPr/>
        </p:nvSpPr>
        <p:spPr bwMode="auto">
          <a:xfrm>
            <a:off x="5029200" y="2908300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5" name="Oval 589"/>
          <p:cNvSpPr>
            <a:spLocks noChangeArrowheads="1"/>
          </p:cNvSpPr>
          <p:nvPr/>
        </p:nvSpPr>
        <p:spPr bwMode="auto">
          <a:xfrm>
            <a:off x="6261100" y="2362200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6" name="Freeform 590"/>
          <p:cNvSpPr>
            <a:spLocks/>
          </p:cNvSpPr>
          <p:nvPr/>
        </p:nvSpPr>
        <p:spPr bwMode="auto">
          <a:xfrm flipH="1">
            <a:off x="4800600" y="1993900"/>
            <a:ext cx="3505200" cy="1587500"/>
          </a:xfrm>
          <a:custGeom>
            <a:avLst/>
            <a:gdLst>
              <a:gd name="T0" fmla="*/ 2147483647 w 2268"/>
              <a:gd name="T1" fmla="*/ 2147483647 h 1180"/>
              <a:gd name="T2" fmla="*/ 2147483647 w 2268"/>
              <a:gd name="T3" fmla="*/ 2147483647 h 1180"/>
              <a:gd name="T4" fmla="*/ 2147483647 w 2268"/>
              <a:gd name="T5" fmla="*/ 2147483647 h 1180"/>
              <a:gd name="T6" fmla="*/ 0 w 2268"/>
              <a:gd name="T7" fmla="*/ 0 h 1180"/>
              <a:gd name="T8" fmla="*/ 0 60000 65536"/>
              <a:gd name="T9" fmla="*/ 0 60000 65536"/>
              <a:gd name="T10" fmla="*/ 0 60000 65536"/>
              <a:gd name="T11" fmla="*/ 0 60000 65536"/>
              <a:gd name="T12" fmla="*/ 0 w 2268"/>
              <a:gd name="T13" fmla="*/ 0 h 1180"/>
              <a:gd name="T14" fmla="*/ 2268 w 2268"/>
              <a:gd name="T15" fmla="*/ 1180 h 11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68" h="1180">
                <a:moveTo>
                  <a:pt x="2268" y="1180"/>
                </a:moveTo>
                <a:cubicBezTo>
                  <a:pt x="2224" y="1043"/>
                  <a:pt x="2181" y="907"/>
                  <a:pt x="2019" y="771"/>
                </a:cubicBezTo>
                <a:cubicBezTo>
                  <a:pt x="1857" y="635"/>
                  <a:pt x="1629" y="491"/>
                  <a:pt x="1293" y="363"/>
                </a:cubicBezTo>
                <a:cubicBezTo>
                  <a:pt x="957" y="235"/>
                  <a:pt x="215" y="60"/>
                  <a:pt x="0" y="0"/>
                </a:cubicBezTo>
              </a:path>
            </a:pathLst>
          </a:custGeom>
          <a:noFill/>
          <a:ln w="57150">
            <a:solidFill>
              <a:srgbClr val="EF1DB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9" name="Oval 547"/>
          <p:cNvSpPr>
            <a:spLocks noChangeArrowheads="1"/>
          </p:cNvSpPr>
          <p:nvPr/>
        </p:nvSpPr>
        <p:spPr bwMode="auto">
          <a:xfrm>
            <a:off x="4702175" y="3279775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0" name="Oval 546"/>
          <p:cNvSpPr>
            <a:spLocks noChangeArrowheads="1"/>
          </p:cNvSpPr>
          <p:nvPr/>
        </p:nvSpPr>
        <p:spPr bwMode="auto">
          <a:xfrm>
            <a:off x="6248400" y="2363788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1" name="Oval 545"/>
          <p:cNvSpPr>
            <a:spLocks noChangeArrowheads="1"/>
          </p:cNvSpPr>
          <p:nvPr/>
        </p:nvSpPr>
        <p:spPr bwMode="auto">
          <a:xfrm>
            <a:off x="5041900" y="2895600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grpSp>
        <p:nvGrpSpPr>
          <p:cNvPr id="4" name="Group 580"/>
          <p:cNvGrpSpPr>
            <a:grpSpLocks/>
          </p:cNvGrpSpPr>
          <p:nvPr/>
        </p:nvGrpSpPr>
        <p:grpSpPr bwMode="auto">
          <a:xfrm>
            <a:off x="246264" y="1875688"/>
            <a:ext cx="1013368" cy="1115162"/>
            <a:chOff x="3959" y="572"/>
            <a:chExt cx="540" cy="663"/>
          </a:xfrm>
        </p:grpSpPr>
        <p:grpSp>
          <p:nvGrpSpPr>
            <p:cNvPr id="12798" name="Group 581"/>
            <p:cNvGrpSpPr>
              <a:grpSpLocks/>
            </p:cNvGrpSpPr>
            <p:nvPr/>
          </p:nvGrpSpPr>
          <p:grpSpPr bwMode="auto">
            <a:xfrm>
              <a:off x="4045" y="572"/>
              <a:ext cx="454" cy="273"/>
              <a:chOff x="3858" y="527"/>
              <a:chExt cx="649" cy="476"/>
            </a:xfrm>
          </p:grpSpPr>
          <p:sp>
            <p:nvSpPr>
              <p:cNvPr id="12800" name="Line 582"/>
              <p:cNvSpPr>
                <a:spLocks noChangeShapeType="1"/>
              </p:cNvSpPr>
              <p:nvPr/>
            </p:nvSpPr>
            <p:spPr bwMode="auto">
              <a:xfrm flipH="1">
                <a:off x="4422" y="754"/>
                <a:ext cx="85" cy="249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12801" name="Line 583"/>
              <p:cNvSpPr>
                <a:spLocks noChangeShapeType="1"/>
              </p:cNvSpPr>
              <p:nvPr/>
            </p:nvSpPr>
            <p:spPr bwMode="auto">
              <a:xfrm flipV="1">
                <a:off x="4422" y="527"/>
                <a:ext cx="0" cy="454"/>
              </a:xfrm>
              <a:prstGeom prst="line">
                <a:avLst/>
              </a:prstGeom>
              <a:noFill/>
              <a:ln w="53975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12802" name="Line 584"/>
              <p:cNvSpPr>
                <a:spLocks noChangeShapeType="1"/>
              </p:cNvSpPr>
              <p:nvPr/>
            </p:nvSpPr>
            <p:spPr bwMode="auto">
              <a:xfrm flipH="1">
                <a:off x="3858" y="550"/>
                <a:ext cx="564" cy="17"/>
              </a:xfrm>
              <a:prstGeom prst="line">
                <a:avLst/>
              </a:prstGeom>
              <a:noFill/>
              <a:ln w="50800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</p:grpSp>
        <p:sp>
          <p:nvSpPr>
            <p:cNvPr id="12799" name="Text Box 585"/>
            <p:cNvSpPr txBox="1">
              <a:spLocks noChangeArrowheads="1"/>
            </p:cNvSpPr>
            <p:nvPr/>
          </p:nvSpPr>
          <p:spPr bwMode="auto">
            <a:xfrm>
              <a:off x="3959" y="595"/>
              <a:ext cx="479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ar-JO" sz="3200" b="1" dirty="0" smtClean="0">
                  <a:solidFill>
                    <a:srgbClr val="333399"/>
                  </a:solidFill>
                </a:rPr>
                <a:t>-</a:t>
              </a:r>
              <a:r>
                <a:rPr lang="ar-SA" sz="3200" b="1" dirty="0" smtClean="0">
                  <a:solidFill>
                    <a:srgbClr val="333399"/>
                  </a:solidFill>
                </a:rPr>
                <a:t>س</a:t>
              </a:r>
              <a:endParaRPr lang="en-US" sz="3200" b="1" dirty="0">
                <a:solidFill>
                  <a:srgbClr val="333399"/>
                </a:solidFill>
              </a:endParaRPr>
            </a:p>
          </p:txBody>
        </p:sp>
      </p:grpSp>
      <p:sp>
        <p:nvSpPr>
          <p:cNvPr id="12796" name="TextBox 2"/>
          <p:cNvSpPr txBox="1">
            <a:spLocks noChangeArrowheads="1"/>
          </p:cNvSpPr>
          <p:nvPr/>
        </p:nvSpPr>
        <p:spPr bwMode="auto">
          <a:xfrm>
            <a:off x="8305800" y="26225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ar-S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9310962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0.01064 L -0.0868 -0.0115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21965E-6 L -0.35452 4.21965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84" grpId="0" animBg="1"/>
      <p:bldP spid="14923" grpId="0" animBg="1"/>
      <p:bldP spid="14924" grpId="0" animBg="1"/>
      <p:bldP spid="14925" grpId="0" animBg="1"/>
      <p:bldP spid="14926" grpId="0" animBg="1"/>
      <p:bldP spid="39" grpId="0" animBg="1"/>
      <p:bldP spid="40" grpId="0" animBg="1"/>
      <p:bldP spid="40" grpId="1" animBg="1"/>
      <p:bldP spid="41" grpId="0" animBg="1"/>
      <p:bldP spid="4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156656"/>
            <a:ext cx="5410200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358" y="1123435"/>
            <a:ext cx="3347864" cy="18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564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ar-SA" b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الاهداف</a:t>
            </a:r>
            <a:r>
              <a:rPr lang="ar-SA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</a:t>
            </a:r>
            <a:endParaRPr lang="en-US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ar-JO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تذكر</a:t>
            </a:r>
            <a:r>
              <a:rPr lang="ar-SA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مفهوم الانعكاس محور الانعكاس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ar-SA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التعرف </a:t>
            </a:r>
            <a:r>
              <a:rPr lang="ar-AE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على </a:t>
            </a:r>
            <a:r>
              <a:rPr lang="ar-SA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قواعد </a:t>
            </a:r>
            <a:r>
              <a:rPr lang="ar-AE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الانعكاس في المستوى الاحداثي </a:t>
            </a:r>
            <a:endParaRPr lang="ar-SA" sz="24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ar-SA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1)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في المحور الصادي </a:t>
            </a:r>
            <a:endParaRPr lang="ar-SA" sz="24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ar-SA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2)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في المحور </a:t>
            </a:r>
            <a:r>
              <a:rPr lang="ar-SA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السيني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ar-SA" sz="24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ar-JO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استنتاج 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قاعدة الانعكاس لرسم – ق(س)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استخدام الانعكاس لرسم – ق(س)</a:t>
            </a:r>
            <a:endParaRPr lang="ar-JO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ar-JO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استنتاج 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قاعدة </a:t>
            </a:r>
            <a:r>
              <a:rPr lang="ar-AE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الانعكاس لرسم 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ق(</a:t>
            </a:r>
            <a:r>
              <a:rPr lang="ar-AE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–</a:t>
            </a:r>
            <a:r>
              <a:rPr lang="ar-JO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س</a:t>
            </a:r>
            <a:r>
              <a:rPr lang="ar-AE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ar-AE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استخدام الانعكاس لرسم 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ق(</a:t>
            </a:r>
            <a:r>
              <a:rPr lang="ar-AE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–</a:t>
            </a:r>
            <a:r>
              <a:rPr lang="ar-JO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س</a:t>
            </a:r>
            <a:r>
              <a:rPr lang="ar-AE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endParaRPr lang="ar-AE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704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908050"/>
            <a:ext cx="8496300" cy="5616575"/>
          </a:xfrm>
        </p:spPr>
        <p:txBody>
          <a:bodyPr/>
          <a:lstStyle/>
          <a:p>
            <a:pPr algn="r" eaLnBrk="1" hangingPunct="1">
              <a:defRPr/>
            </a:pPr>
            <a:r>
              <a:rPr lang="ar-AE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1- الانعكاس في محور ل :</a:t>
            </a:r>
          </a:p>
          <a:p>
            <a:pPr algn="r" eaLnBrk="1" hangingPunct="1">
              <a:defRPr/>
            </a:pP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هو تحويل هندسي يعين لكل نقطة </a:t>
            </a:r>
            <a:r>
              <a:rPr lang="ar-SA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Zawawi" pitchFamily="2" charset="2"/>
              </a:rPr>
              <a:t>أ 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في المستوى صورة </a:t>
            </a:r>
            <a:r>
              <a:rPr lang="ar-SA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</a:t>
            </a:r>
            <a:r>
              <a:rPr lang="ar-AE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Zawawi" pitchFamily="2" charset="2"/>
              </a:rPr>
              <a:t>على النحو التالي :</a:t>
            </a:r>
          </a:p>
          <a:p>
            <a:pPr algn="r" eaLnBrk="1" hangingPunct="1">
              <a:buFont typeface="Zawawi" pitchFamily="2" charset="2"/>
              <a:buChar char=" "/>
              <a:defRPr/>
            </a:pPr>
            <a:r>
              <a:rPr lang="ar-SA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Zawawi" pitchFamily="2" charset="2"/>
              </a:rPr>
              <a:t>        عمودي على  ل   و  ل    ينصف</a:t>
            </a:r>
          </a:p>
          <a:p>
            <a:pPr algn="r" eaLnBrk="1" hangingPunct="1">
              <a:buFont typeface="Zawawi" pitchFamily="2" charset="2"/>
              <a:buChar char=" "/>
              <a:defRPr/>
            </a:pPr>
            <a:endParaRPr lang="ar-SA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Zawawi" pitchFamily="2" charset="2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7885113" y="2349500"/>
            <a:ext cx="576262" cy="5762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b="1" dirty="0">
                <a:solidFill>
                  <a:srgbClr val="FF0066"/>
                </a:solidFill>
              </a:rPr>
              <a:t>أ أ َ</a:t>
            </a:r>
            <a:endParaRPr lang="en-US" sz="3600" b="1" dirty="0">
              <a:solidFill>
                <a:srgbClr val="FF0066"/>
              </a:solidFill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1835150" y="1268413"/>
            <a:ext cx="360363" cy="6492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b="1" dirty="0">
                <a:solidFill>
                  <a:srgbClr val="FF0066"/>
                </a:solidFill>
              </a:rPr>
              <a:t>أ َ</a:t>
            </a:r>
            <a:endParaRPr lang="en-US" sz="3600" b="1" dirty="0">
              <a:solidFill>
                <a:srgbClr val="FF0066"/>
              </a:solidFill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2916238" y="2349500"/>
            <a:ext cx="501650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dirty="0">
                <a:solidFill>
                  <a:srgbClr val="FF0066"/>
                </a:solidFill>
              </a:rPr>
              <a:t>أ أ َ</a:t>
            </a:r>
            <a:endParaRPr lang="en-US" sz="3600" dirty="0">
              <a:solidFill>
                <a:srgbClr val="FF006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03800" y="3919815"/>
            <a:ext cx="39616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Zawawi" pitchFamily="2" charset="2"/>
              <a:buChar char=" "/>
              <a:defRPr/>
            </a:pPr>
            <a:r>
              <a:rPr lang="ar-SA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Zawawi" pitchFamily="2" charset="2"/>
              </a:rPr>
              <a:t>انعكاس نقطة على الخط  هي نفسها</a:t>
            </a:r>
            <a:endParaRPr lang="ar-AE" sz="24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Zawawi" pitchFamily="2" charset="2"/>
            </a:endParaRPr>
          </a:p>
          <a:p>
            <a:pPr>
              <a:buFont typeface="Zawawi" pitchFamily="2" charset="2"/>
              <a:buChar char=" "/>
              <a:defRPr/>
            </a:pPr>
            <a:r>
              <a:rPr lang="ar-AE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Zawawi" pitchFamily="2" charset="2"/>
              </a:rPr>
              <a:t>د = د </a:t>
            </a:r>
            <a:r>
              <a:rPr lang="ar-SA" sz="2400" b="1" dirty="0">
                <a:solidFill>
                  <a:srgbClr val="000000"/>
                </a:solidFill>
              </a:rPr>
              <a:t>َ</a:t>
            </a:r>
            <a:r>
              <a:rPr lang="ar-AE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Zawawi" pitchFamily="2" charset="2"/>
              </a:rPr>
              <a:t> كما في </a:t>
            </a:r>
            <a:r>
              <a:rPr lang="ar-AE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Zawawi" pitchFamily="2" charset="2"/>
              </a:rPr>
              <a:t>الشكل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Zawawi" pitchFamily="2" charset="2"/>
            </a:endParaRPr>
          </a:p>
        </p:txBody>
      </p:sp>
      <p:graphicFrame>
        <p:nvGraphicFramePr>
          <p:cNvPr id="16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563899"/>
              </p:ext>
            </p:extLst>
          </p:nvPr>
        </p:nvGraphicFramePr>
        <p:xfrm>
          <a:off x="827584" y="3299792"/>
          <a:ext cx="3888434" cy="3657600"/>
        </p:xfrm>
        <a:graphic>
          <a:graphicData uri="http://schemas.openxmlformats.org/drawingml/2006/table">
            <a:tbl>
              <a:tblPr rtl="1"/>
              <a:tblGrid>
                <a:gridCol w="323523"/>
                <a:gridCol w="352410"/>
                <a:gridCol w="311969"/>
                <a:gridCol w="314857"/>
                <a:gridCol w="316783"/>
                <a:gridCol w="302340"/>
                <a:gridCol w="345670"/>
                <a:gridCol w="301753"/>
                <a:gridCol w="341818"/>
                <a:gridCol w="326412"/>
                <a:gridCol w="327376"/>
                <a:gridCol w="323523"/>
              </a:tblGrid>
              <a:tr h="2333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531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4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Line 6"/>
          <p:cNvSpPr>
            <a:spLocks noChangeShapeType="1"/>
          </p:cNvSpPr>
          <p:nvPr/>
        </p:nvSpPr>
        <p:spPr bwMode="auto">
          <a:xfrm flipH="1">
            <a:off x="250825" y="5517232"/>
            <a:ext cx="51133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4284663" y="5373688"/>
            <a:ext cx="217487" cy="287337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2124075" y="4652963"/>
            <a:ext cx="0" cy="1728787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2051050" y="4508500"/>
            <a:ext cx="217488" cy="287338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10"/>
          <p:cNvSpPr>
            <a:spLocks noChangeArrowheads="1"/>
          </p:cNvSpPr>
          <p:nvPr/>
        </p:nvSpPr>
        <p:spPr bwMode="auto">
          <a:xfrm>
            <a:off x="2051050" y="6092825"/>
            <a:ext cx="217488" cy="287338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4572000" y="5373688"/>
            <a:ext cx="86360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sz="2400" b="1" dirty="0">
                <a:solidFill>
                  <a:srgbClr val="000000"/>
                </a:solidFill>
              </a:rPr>
              <a:t>د= د َ 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2413595" y="4293096"/>
            <a:ext cx="430213" cy="433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 dirty="0">
                <a:solidFill>
                  <a:srgbClr val="000000"/>
                </a:solidFill>
              </a:rPr>
              <a:t>أ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413596" y="6163965"/>
            <a:ext cx="430212" cy="4333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2400" b="1">
                <a:solidFill>
                  <a:srgbClr val="000000"/>
                </a:solidFill>
              </a:rPr>
              <a:t>أ َ</a:t>
            </a:r>
            <a:endParaRPr lang="en-US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94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64" grpId="0" animBg="1"/>
      <p:bldP spid="2065" grpId="0" animBg="1"/>
      <p:bldP spid="2073" grpId="0" animBg="1"/>
      <p:bldP spid="2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5" name="Group 3"/>
          <p:cNvGraphicFramePr>
            <a:graphicFrameLocks noGrp="1"/>
          </p:cNvGraphicFramePr>
          <p:nvPr>
            <p:ph idx="1"/>
          </p:nvPr>
        </p:nvGraphicFramePr>
        <p:xfrm>
          <a:off x="0" y="1196975"/>
          <a:ext cx="6011863" cy="5181600"/>
        </p:xfrm>
        <a:graphic>
          <a:graphicData uri="http://schemas.openxmlformats.org/drawingml/2006/table">
            <a:tbl>
              <a:tblPr rtl="1"/>
              <a:tblGrid>
                <a:gridCol w="500063"/>
                <a:gridCol w="579437"/>
                <a:gridCol w="449263"/>
                <a:gridCol w="487362"/>
                <a:gridCol w="488950"/>
                <a:gridCol w="482600"/>
                <a:gridCol w="519113"/>
                <a:gridCol w="525462"/>
                <a:gridCol w="468313"/>
                <a:gridCol w="508000"/>
                <a:gridCol w="503237"/>
                <a:gridCol w="500063"/>
              </a:tblGrid>
              <a:tr h="2714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580" name="Line 148"/>
          <p:cNvSpPr>
            <a:spLocks noChangeShapeType="1"/>
          </p:cNvSpPr>
          <p:nvPr/>
        </p:nvSpPr>
        <p:spPr bwMode="auto">
          <a:xfrm>
            <a:off x="2484438" y="765175"/>
            <a:ext cx="0" cy="594995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8581" name="Line 149"/>
          <p:cNvSpPr>
            <a:spLocks noChangeShapeType="1"/>
          </p:cNvSpPr>
          <p:nvPr/>
        </p:nvSpPr>
        <p:spPr bwMode="auto">
          <a:xfrm flipH="1" flipV="1">
            <a:off x="-252413" y="3787775"/>
            <a:ext cx="6553201" cy="158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8582" name="AutoShape 150"/>
          <p:cNvSpPr>
            <a:spLocks noChangeArrowheads="1"/>
          </p:cNvSpPr>
          <p:nvPr/>
        </p:nvSpPr>
        <p:spPr bwMode="auto">
          <a:xfrm>
            <a:off x="1979613" y="1700213"/>
            <a:ext cx="3024187" cy="1584325"/>
          </a:xfrm>
          <a:prstGeom prst="rtTriangle">
            <a:avLst/>
          </a:prstGeom>
          <a:gradFill rotWithShape="1">
            <a:gsLst>
              <a:gs pos="0">
                <a:srgbClr val="55261C"/>
              </a:gs>
              <a:gs pos="6000">
                <a:srgbClr val="EBDAD4"/>
              </a:gs>
              <a:gs pos="28999">
                <a:srgbClr val="C0524E"/>
              </a:gs>
              <a:gs pos="42000">
                <a:srgbClr val="80302D"/>
              </a:gs>
              <a:gs pos="44000">
                <a:srgbClr val="9C6563"/>
              </a:gs>
              <a:gs pos="48000">
                <a:srgbClr val="FFFFFF"/>
              </a:gs>
              <a:gs pos="78999">
                <a:srgbClr val="83A7C3"/>
              </a:gs>
              <a:gs pos="87000">
                <a:srgbClr val="768FB9"/>
              </a:gs>
              <a:gs pos="92000">
                <a:srgbClr val="83A7C3"/>
              </a:gs>
              <a:gs pos="100000">
                <a:srgbClr val="DCEBF5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83" name="AutoShape 151"/>
          <p:cNvSpPr>
            <a:spLocks noChangeArrowheads="1"/>
          </p:cNvSpPr>
          <p:nvPr/>
        </p:nvSpPr>
        <p:spPr bwMode="auto">
          <a:xfrm rot="10800000" flipH="1">
            <a:off x="1963738" y="4294188"/>
            <a:ext cx="3024187" cy="1584325"/>
          </a:xfrm>
          <a:prstGeom prst="rtTriangle">
            <a:avLst/>
          </a:prstGeom>
          <a:gradFill rotWithShape="1">
            <a:gsLst>
              <a:gs pos="0">
                <a:srgbClr val="55261C"/>
              </a:gs>
              <a:gs pos="6000">
                <a:srgbClr val="EBDAD4"/>
              </a:gs>
              <a:gs pos="28999">
                <a:srgbClr val="C0524E"/>
              </a:gs>
              <a:gs pos="42000">
                <a:srgbClr val="80302D"/>
              </a:gs>
              <a:gs pos="44000">
                <a:srgbClr val="9C6563"/>
              </a:gs>
              <a:gs pos="48000">
                <a:srgbClr val="FFFFFF"/>
              </a:gs>
              <a:gs pos="78999">
                <a:srgbClr val="83A7C3"/>
              </a:gs>
              <a:gs pos="87000">
                <a:srgbClr val="768FB9"/>
              </a:gs>
              <a:gs pos="92000">
                <a:srgbClr val="83A7C3"/>
              </a:gs>
              <a:gs pos="100000">
                <a:srgbClr val="DCEBF5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84" name="Oval 152"/>
          <p:cNvSpPr>
            <a:spLocks noChangeArrowheads="1"/>
          </p:cNvSpPr>
          <p:nvPr/>
        </p:nvSpPr>
        <p:spPr bwMode="auto">
          <a:xfrm>
            <a:off x="1908175" y="5805488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85" name="Oval 153"/>
          <p:cNvSpPr>
            <a:spLocks noChangeArrowheads="1"/>
          </p:cNvSpPr>
          <p:nvPr/>
        </p:nvSpPr>
        <p:spPr bwMode="auto">
          <a:xfrm>
            <a:off x="1908175" y="1628775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86" name="Oval 154"/>
          <p:cNvSpPr>
            <a:spLocks noChangeArrowheads="1"/>
          </p:cNvSpPr>
          <p:nvPr/>
        </p:nvSpPr>
        <p:spPr bwMode="auto">
          <a:xfrm>
            <a:off x="4859338" y="3213100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87" name="Oval 155"/>
          <p:cNvSpPr>
            <a:spLocks noChangeArrowheads="1"/>
          </p:cNvSpPr>
          <p:nvPr/>
        </p:nvSpPr>
        <p:spPr bwMode="auto">
          <a:xfrm>
            <a:off x="1979613" y="3141663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88" name="Oval 156"/>
          <p:cNvSpPr>
            <a:spLocks noChangeArrowheads="1"/>
          </p:cNvSpPr>
          <p:nvPr/>
        </p:nvSpPr>
        <p:spPr bwMode="auto">
          <a:xfrm>
            <a:off x="4859338" y="4221163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89" name="Oval 157"/>
          <p:cNvSpPr>
            <a:spLocks noChangeArrowheads="1"/>
          </p:cNvSpPr>
          <p:nvPr/>
        </p:nvSpPr>
        <p:spPr bwMode="auto">
          <a:xfrm>
            <a:off x="1908175" y="4221163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90" name="Text Box 158"/>
          <p:cNvSpPr txBox="1">
            <a:spLocks noChangeArrowheads="1"/>
          </p:cNvSpPr>
          <p:nvPr/>
        </p:nvSpPr>
        <p:spPr bwMode="auto">
          <a:xfrm>
            <a:off x="395288" y="1412875"/>
            <a:ext cx="1512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 dirty="0">
                <a:solidFill>
                  <a:srgbClr val="0000FF"/>
                </a:solidFill>
                <a:latin typeface="Arial" pitchFamily="34" charset="0"/>
              </a:rPr>
              <a:t>س (-1 ,4)</a:t>
            </a:r>
            <a:endParaRPr lang="en-US" sz="2400" b="1" dirty="0">
              <a:solidFill>
                <a:srgbClr val="0000FF"/>
              </a:solidFill>
              <a:latin typeface="Arial" pitchFamily="34" charset="0"/>
            </a:endParaRPr>
          </a:p>
        </p:txBody>
      </p:sp>
      <p:sp>
        <p:nvSpPr>
          <p:cNvPr id="18591" name="Text Box 159"/>
          <p:cNvSpPr txBox="1">
            <a:spLocks noChangeArrowheads="1"/>
          </p:cNvSpPr>
          <p:nvPr/>
        </p:nvSpPr>
        <p:spPr bwMode="auto">
          <a:xfrm>
            <a:off x="4356100" y="2781300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>
                <a:solidFill>
                  <a:srgbClr val="000066"/>
                </a:solidFill>
                <a:latin typeface="Arial" pitchFamily="34" charset="0"/>
              </a:rPr>
              <a:t>ص (5, 1)</a:t>
            </a:r>
            <a:endParaRPr lang="en-US" sz="2400" b="1">
              <a:solidFill>
                <a:srgbClr val="000066"/>
              </a:solidFill>
              <a:latin typeface="Arial" pitchFamily="34" charset="0"/>
            </a:endParaRPr>
          </a:p>
        </p:txBody>
      </p:sp>
      <p:sp>
        <p:nvSpPr>
          <p:cNvPr id="18592" name="Text Box 160"/>
          <p:cNvSpPr txBox="1">
            <a:spLocks noChangeArrowheads="1"/>
          </p:cNvSpPr>
          <p:nvPr/>
        </p:nvSpPr>
        <p:spPr bwMode="auto">
          <a:xfrm>
            <a:off x="0" y="3141663"/>
            <a:ext cx="1979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 dirty="0">
                <a:solidFill>
                  <a:srgbClr val="0000FF"/>
                </a:solidFill>
                <a:latin typeface="Arial" pitchFamily="34" charset="0"/>
              </a:rPr>
              <a:t>ع (-1,1)</a:t>
            </a:r>
            <a:endParaRPr lang="en-US" sz="2400" b="1" dirty="0">
              <a:solidFill>
                <a:srgbClr val="0000FF"/>
              </a:solidFill>
              <a:latin typeface="Arial" pitchFamily="34" charset="0"/>
            </a:endParaRPr>
          </a:p>
        </p:txBody>
      </p:sp>
      <p:sp>
        <p:nvSpPr>
          <p:cNvPr id="18593" name="Text Box 161"/>
          <p:cNvSpPr txBox="1">
            <a:spLocks noChangeArrowheads="1"/>
          </p:cNvSpPr>
          <p:nvPr/>
        </p:nvSpPr>
        <p:spPr bwMode="auto">
          <a:xfrm>
            <a:off x="611188" y="3187824"/>
            <a:ext cx="183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 dirty="0">
                <a:solidFill>
                  <a:srgbClr val="FF0000"/>
                </a:solidFill>
                <a:latin typeface="Arial" pitchFamily="34" charset="0"/>
              </a:rPr>
              <a:t>عَ (-1,-1)</a:t>
            </a:r>
            <a:endParaRPr lang="en-US" sz="2400" b="1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8594" name="Text Box 162"/>
          <p:cNvSpPr txBox="1">
            <a:spLocks noChangeArrowheads="1"/>
          </p:cNvSpPr>
          <p:nvPr/>
        </p:nvSpPr>
        <p:spPr bwMode="auto">
          <a:xfrm>
            <a:off x="539750" y="1412776"/>
            <a:ext cx="180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 dirty="0">
                <a:solidFill>
                  <a:srgbClr val="FF0000"/>
                </a:solidFill>
                <a:latin typeface="Arial" pitchFamily="34" charset="0"/>
              </a:rPr>
              <a:t>سَ (-1,-4)</a:t>
            </a:r>
            <a:endParaRPr lang="en-US" sz="2400" b="1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8595" name="Text Box 163"/>
          <p:cNvSpPr txBox="1">
            <a:spLocks noChangeArrowheads="1"/>
          </p:cNvSpPr>
          <p:nvPr/>
        </p:nvSpPr>
        <p:spPr bwMode="auto">
          <a:xfrm>
            <a:off x="4356100" y="2852738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>
                <a:solidFill>
                  <a:srgbClr val="FF0000"/>
                </a:solidFill>
                <a:latin typeface="Arial" pitchFamily="34" charset="0"/>
              </a:rPr>
              <a:t>صَ (5,-1)</a:t>
            </a:r>
            <a:endParaRPr lang="en-US" sz="2400" b="1">
              <a:solidFill>
                <a:srgbClr val="FF0000"/>
              </a:solidFill>
              <a:latin typeface="Arial" pitchFamily="34" charset="0"/>
            </a:endParaRPr>
          </a:p>
        </p:txBody>
      </p:sp>
      <p:pic>
        <p:nvPicPr>
          <p:cNvPr id="8359" name="Picture 1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82563"/>
            <a:ext cx="6737350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5859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25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25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475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975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L 0 0.14686 " pathEditMode="relative" ptsTypes="AA">
                                      <p:cBhvr>
                                        <p:cTn id="44" dur="2000" fill="hold"/>
                                        <p:tgtEl>
                                          <p:spTgt spid="1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88889E-6 2.53469E-6 L 0.00868 0.6172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308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38889E-6 4.75486E-6 L -0.00886 0.14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8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" y="72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675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1275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80" grpId="0" animBg="1"/>
      <p:bldP spid="18581" grpId="0" animBg="1"/>
      <p:bldP spid="18582" grpId="0" animBg="1"/>
      <p:bldP spid="18583" grpId="0" animBg="1"/>
      <p:bldP spid="18583" grpId="1" animBg="1"/>
      <p:bldP spid="18584" grpId="0" animBg="1"/>
      <p:bldP spid="18585" grpId="0" animBg="1"/>
      <p:bldP spid="18586" grpId="0" animBg="1"/>
      <p:bldP spid="18587" grpId="0" animBg="1"/>
      <p:bldP spid="18588" grpId="0" animBg="1"/>
      <p:bldP spid="18589" grpId="0" animBg="1"/>
      <p:bldP spid="18590" grpId="0" autoUpdateAnimBg="0"/>
      <p:bldP spid="18591" grpId="0" autoUpdateAnimBg="0"/>
      <p:bldP spid="18592" grpId="0" autoUpdateAnimBg="0"/>
      <p:bldP spid="18593" grpId="0" build="allAtOnce"/>
      <p:bldP spid="18594" grpId="0" build="allAtOnce"/>
      <p:bldP spid="1859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09" y="674621"/>
            <a:ext cx="8666786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35" y="2267322"/>
            <a:ext cx="541972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056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Group 2"/>
          <p:cNvGraphicFramePr>
            <a:graphicFrameLocks noGrp="1"/>
          </p:cNvGraphicFramePr>
          <p:nvPr/>
        </p:nvGraphicFramePr>
        <p:xfrm>
          <a:off x="496888" y="0"/>
          <a:ext cx="8150225" cy="10303020"/>
        </p:xfrm>
        <a:graphic>
          <a:graphicData uri="http://schemas.openxmlformats.org/drawingml/2006/table">
            <a:tbl>
              <a:tblPr rtl="1"/>
              <a:tblGrid>
                <a:gridCol w="388938"/>
                <a:gridCol w="387350"/>
                <a:gridCol w="388937"/>
                <a:gridCol w="349250"/>
                <a:gridCol w="366713"/>
                <a:gridCol w="447675"/>
                <a:gridCol w="389890"/>
                <a:gridCol w="386397"/>
                <a:gridCol w="388938"/>
                <a:gridCol w="387350"/>
                <a:gridCol w="387350"/>
                <a:gridCol w="387350"/>
                <a:gridCol w="388937"/>
                <a:gridCol w="387350"/>
                <a:gridCol w="366713"/>
                <a:gridCol w="409575"/>
                <a:gridCol w="388937"/>
                <a:gridCol w="387350"/>
                <a:gridCol w="388938"/>
                <a:gridCol w="387350"/>
                <a:gridCol w="388937"/>
              </a:tblGrid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872" name="Line 488"/>
          <p:cNvSpPr>
            <a:spLocks noChangeShapeType="1"/>
          </p:cNvSpPr>
          <p:nvPr/>
        </p:nvSpPr>
        <p:spPr bwMode="auto">
          <a:xfrm flipH="1">
            <a:off x="652463" y="3476625"/>
            <a:ext cx="77851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6873" name="Line 489"/>
          <p:cNvSpPr>
            <a:spLocks noChangeShapeType="1"/>
          </p:cNvSpPr>
          <p:nvPr/>
        </p:nvSpPr>
        <p:spPr bwMode="auto">
          <a:xfrm flipH="1">
            <a:off x="4779963" y="260350"/>
            <a:ext cx="0" cy="6288088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6874" name="Text Box 490"/>
          <p:cNvSpPr txBox="1">
            <a:spLocks noChangeArrowheads="1"/>
          </p:cNvSpPr>
          <p:nvPr/>
        </p:nvSpPr>
        <p:spPr bwMode="auto">
          <a:xfrm>
            <a:off x="755576" y="3455988"/>
            <a:ext cx="8045450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000" b="1" dirty="0">
                <a:solidFill>
                  <a:srgbClr val="A50021"/>
                </a:solidFill>
              </a:rPr>
              <a:t>   9    8     7   6   5    4    3   2    1          - 1  -2  -3   -</a:t>
            </a:r>
            <a:r>
              <a:rPr lang="ar-SA" sz="2000" b="1" dirty="0">
                <a:solidFill>
                  <a:srgbClr val="B23087"/>
                </a:solidFill>
              </a:rPr>
              <a:t>4   -5  -6  -7  -8   -9</a:t>
            </a:r>
            <a:endParaRPr lang="en-US" sz="2000" b="1" dirty="0">
              <a:solidFill>
                <a:srgbClr val="B23087"/>
              </a:solidFill>
            </a:endParaRPr>
          </a:p>
        </p:txBody>
      </p:sp>
      <p:sp>
        <p:nvSpPr>
          <p:cNvPr id="16875" name="Text Box 491"/>
          <p:cNvSpPr txBox="1">
            <a:spLocks noChangeArrowheads="1"/>
          </p:cNvSpPr>
          <p:nvPr/>
        </p:nvSpPr>
        <p:spPr bwMode="auto">
          <a:xfrm>
            <a:off x="4259263" y="0"/>
            <a:ext cx="469900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sz="800"/>
          </a:p>
        </p:txBody>
      </p:sp>
      <p:sp>
        <p:nvSpPr>
          <p:cNvPr id="16876" name="Text Box 492"/>
          <p:cNvSpPr txBox="1">
            <a:spLocks noChangeArrowheads="1"/>
          </p:cNvSpPr>
          <p:nvPr/>
        </p:nvSpPr>
        <p:spPr bwMode="auto">
          <a:xfrm>
            <a:off x="4265737" y="3717776"/>
            <a:ext cx="52228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1700" dirty="0">
                <a:solidFill>
                  <a:srgbClr val="A50021"/>
                </a:solidFill>
              </a:rPr>
              <a:t>-</a:t>
            </a:r>
            <a:r>
              <a:rPr lang="ar-SA" sz="2000" dirty="0">
                <a:solidFill>
                  <a:srgbClr val="A50021"/>
                </a:solidFill>
              </a:rPr>
              <a:t>1</a:t>
            </a:r>
          </a:p>
          <a:p>
            <a:pPr eaLnBrk="1" hangingPunct="1">
              <a:spcBef>
                <a:spcPct val="50000"/>
              </a:spcBef>
            </a:pPr>
            <a:r>
              <a:rPr lang="ar-SA" sz="2000" b="1" dirty="0">
                <a:solidFill>
                  <a:srgbClr val="A50021"/>
                </a:solidFill>
              </a:rPr>
              <a:t>-2</a:t>
            </a:r>
          </a:p>
          <a:p>
            <a:pPr eaLnBrk="1" hangingPunct="1">
              <a:spcBef>
                <a:spcPct val="50000"/>
              </a:spcBef>
            </a:pPr>
            <a:r>
              <a:rPr lang="ar-SA" sz="2000" b="1" dirty="0">
                <a:solidFill>
                  <a:srgbClr val="A50021"/>
                </a:solidFill>
              </a:rPr>
              <a:t>-</a:t>
            </a:r>
            <a:r>
              <a:rPr lang="ar-SA" sz="1700" b="1" dirty="0">
                <a:solidFill>
                  <a:srgbClr val="A50021"/>
                </a:solidFill>
              </a:rPr>
              <a:t>3</a:t>
            </a:r>
            <a:endParaRPr lang="en-US" sz="1700" b="1" dirty="0">
              <a:solidFill>
                <a:srgbClr val="A50021"/>
              </a:solidFill>
            </a:endParaRPr>
          </a:p>
        </p:txBody>
      </p:sp>
      <p:sp>
        <p:nvSpPr>
          <p:cNvPr id="16877" name="Text Box 493"/>
          <p:cNvSpPr txBox="1">
            <a:spLocks noChangeArrowheads="1"/>
          </p:cNvSpPr>
          <p:nvPr/>
        </p:nvSpPr>
        <p:spPr bwMode="auto">
          <a:xfrm>
            <a:off x="4283968" y="5485209"/>
            <a:ext cx="522287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1700" b="1" dirty="0">
                <a:solidFill>
                  <a:srgbClr val="A50021"/>
                </a:solidFill>
              </a:rPr>
              <a:t>-5</a:t>
            </a:r>
          </a:p>
          <a:p>
            <a:pPr eaLnBrk="1" hangingPunct="1">
              <a:spcBef>
                <a:spcPct val="50000"/>
              </a:spcBef>
            </a:pPr>
            <a:r>
              <a:rPr lang="ar-SA" sz="1700" b="1" dirty="0">
                <a:solidFill>
                  <a:srgbClr val="A50021"/>
                </a:solidFill>
              </a:rPr>
              <a:t>-6</a:t>
            </a:r>
          </a:p>
          <a:p>
            <a:pPr eaLnBrk="1" hangingPunct="1">
              <a:spcBef>
                <a:spcPct val="50000"/>
              </a:spcBef>
            </a:pPr>
            <a:r>
              <a:rPr lang="ar-SA" sz="1700" b="1" dirty="0">
                <a:solidFill>
                  <a:srgbClr val="A50021"/>
                </a:solidFill>
              </a:rPr>
              <a:t>-7</a:t>
            </a:r>
          </a:p>
          <a:p>
            <a:pPr eaLnBrk="1" hangingPunct="1">
              <a:spcBef>
                <a:spcPct val="50000"/>
              </a:spcBef>
            </a:pPr>
            <a:r>
              <a:rPr lang="ar-SA" sz="1700" b="1" dirty="0">
                <a:solidFill>
                  <a:srgbClr val="A50021"/>
                </a:solidFill>
              </a:rPr>
              <a:t>-8</a:t>
            </a:r>
            <a:endParaRPr lang="en-US" sz="1700" b="1" dirty="0">
              <a:solidFill>
                <a:srgbClr val="A50021"/>
              </a:solidFill>
            </a:endParaRPr>
          </a:p>
        </p:txBody>
      </p:sp>
      <p:sp>
        <p:nvSpPr>
          <p:cNvPr id="16878" name="Text Box 494"/>
          <p:cNvSpPr txBox="1">
            <a:spLocks noChangeArrowheads="1"/>
          </p:cNvSpPr>
          <p:nvPr/>
        </p:nvSpPr>
        <p:spPr bwMode="auto">
          <a:xfrm>
            <a:off x="4202113" y="1295400"/>
            <a:ext cx="522287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algn="r" rtl="1" eaLnBrk="1" hangingPunct="1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3   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6879" name="Text Box 495"/>
          <p:cNvSpPr txBox="1">
            <a:spLocks noChangeArrowheads="1"/>
          </p:cNvSpPr>
          <p:nvPr/>
        </p:nvSpPr>
        <p:spPr bwMode="auto">
          <a:xfrm>
            <a:off x="4265737" y="711671"/>
            <a:ext cx="522287" cy="77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4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6880" name="Text Box 496"/>
          <p:cNvSpPr txBox="1">
            <a:spLocks noChangeArrowheads="1"/>
          </p:cNvSpPr>
          <p:nvPr/>
        </p:nvSpPr>
        <p:spPr bwMode="auto">
          <a:xfrm>
            <a:off x="4265737" y="260648"/>
            <a:ext cx="522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sz="2000" b="1" dirty="0">
              <a:solidFill>
                <a:srgbClr val="A5002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ar-SA" sz="2000" b="1" dirty="0">
                <a:solidFill>
                  <a:srgbClr val="A50021"/>
                </a:solidFill>
              </a:rPr>
              <a:t>5</a:t>
            </a:r>
            <a:endParaRPr lang="en-US" sz="2000" b="1" dirty="0">
              <a:solidFill>
                <a:srgbClr val="A50021"/>
              </a:solidFill>
            </a:endParaRPr>
          </a:p>
        </p:txBody>
      </p:sp>
      <p:sp>
        <p:nvSpPr>
          <p:cNvPr id="16881" name="Text Box 501"/>
          <p:cNvSpPr txBox="1">
            <a:spLocks noChangeArrowheads="1"/>
          </p:cNvSpPr>
          <p:nvPr/>
        </p:nvSpPr>
        <p:spPr bwMode="auto">
          <a:xfrm>
            <a:off x="4283968" y="4672112"/>
            <a:ext cx="522287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sz="2000" b="1" dirty="0">
              <a:solidFill>
                <a:srgbClr val="A5002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ar-SA" sz="2000" b="1" dirty="0">
                <a:solidFill>
                  <a:srgbClr val="A50021"/>
                </a:solidFill>
              </a:rPr>
              <a:t>-4</a:t>
            </a:r>
            <a:endParaRPr lang="en-US" sz="2000" b="1" dirty="0">
              <a:solidFill>
                <a:srgbClr val="A50021"/>
              </a:solidFill>
            </a:endParaRPr>
          </a:p>
        </p:txBody>
      </p:sp>
      <p:sp>
        <p:nvSpPr>
          <p:cNvPr id="16882" name="Text Box 502"/>
          <p:cNvSpPr txBox="1">
            <a:spLocks noChangeArrowheads="1"/>
          </p:cNvSpPr>
          <p:nvPr/>
        </p:nvSpPr>
        <p:spPr bwMode="auto">
          <a:xfrm>
            <a:off x="-720725" y="5754688"/>
            <a:ext cx="1349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926" tIns="31963" rIns="63926" bIns="31963">
            <a:spAutoFit/>
          </a:bodyPr>
          <a:lstStyle>
            <a:lvl1pPr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778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77825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ar-SA" sz="800"/>
          </a:p>
        </p:txBody>
      </p:sp>
      <p:sp>
        <p:nvSpPr>
          <p:cNvPr id="16883" name="Text Box 541"/>
          <p:cNvSpPr txBox="1">
            <a:spLocks noChangeArrowheads="1"/>
          </p:cNvSpPr>
          <p:nvPr/>
        </p:nvSpPr>
        <p:spPr bwMode="auto">
          <a:xfrm>
            <a:off x="3888358" y="2702247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JO" dirty="0" smtClean="0">
                <a:solidFill>
                  <a:srgbClr val="C00000"/>
                </a:solidFill>
              </a:rPr>
              <a:t>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6884" name="Text Box 543"/>
          <p:cNvSpPr txBox="1">
            <a:spLocks noChangeArrowheads="1"/>
          </p:cNvSpPr>
          <p:nvPr/>
        </p:nvSpPr>
        <p:spPr bwMode="auto">
          <a:xfrm>
            <a:off x="4390579" y="2167134"/>
            <a:ext cx="325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JO" sz="2400" dirty="0" smtClean="0">
                <a:solidFill>
                  <a:srgbClr val="FF0000"/>
                </a:solidFill>
              </a:rPr>
              <a:t>2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4923" name="Oval 587"/>
          <p:cNvSpPr>
            <a:spLocks noChangeArrowheads="1"/>
          </p:cNvSpPr>
          <p:nvPr/>
        </p:nvSpPr>
        <p:spPr bwMode="auto">
          <a:xfrm>
            <a:off x="4276725" y="3248222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4" name="Oval 588"/>
          <p:cNvSpPr>
            <a:spLocks noChangeArrowheads="1"/>
          </p:cNvSpPr>
          <p:nvPr/>
        </p:nvSpPr>
        <p:spPr bwMode="auto">
          <a:xfrm>
            <a:off x="4648200" y="2713234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5" name="Oval 589"/>
          <p:cNvSpPr>
            <a:spLocks noChangeArrowheads="1"/>
          </p:cNvSpPr>
          <p:nvPr/>
        </p:nvSpPr>
        <p:spPr bwMode="auto">
          <a:xfrm>
            <a:off x="5029200" y="2225872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39" name="Oval 547"/>
          <p:cNvSpPr>
            <a:spLocks noChangeArrowheads="1"/>
          </p:cNvSpPr>
          <p:nvPr/>
        </p:nvSpPr>
        <p:spPr bwMode="auto">
          <a:xfrm>
            <a:off x="4300538" y="3257747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0" name="Oval 546"/>
          <p:cNvSpPr>
            <a:spLocks noChangeArrowheads="1"/>
          </p:cNvSpPr>
          <p:nvPr/>
        </p:nvSpPr>
        <p:spPr bwMode="auto">
          <a:xfrm>
            <a:off x="5076180" y="2240159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1" name="Oval 545"/>
          <p:cNvSpPr>
            <a:spLocks noChangeArrowheads="1"/>
          </p:cNvSpPr>
          <p:nvPr/>
        </p:nvSpPr>
        <p:spPr bwMode="auto">
          <a:xfrm>
            <a:off x="4648200" y="2713234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6891" name="TextBox 2"/>
          <p:cNvSpPr txBox="1">
            <a:spLocks noChangeArrowheads="1"/>
          </p:cNvSpPr>
          <p:nvPr/>
        </p:nvSpPr>
        <p:spPr bwMode="auto">
          <a:xfrm>
            <a:off x="8305800" y="2046484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ar-SA"/>
          </a:p>
        </p:txBody>
      </p:sp>
      <p:cxnSp>
        <p:nvCxnSpPr>
          <p:cNvPr id="3" name="Curved Connector 2"/>
          <p:cNvCxnSpPr/>
          <p:nvPr/>
        </p:nvCxnSpPr>
        <p:spPr>
          <a:xfrm rot="5400000">
            <a:off x="3402559" y="2091431"/>
            <a:ext cx="2760662" cy="1074737"/>
          </a:xfrm>
          <a:prstGeom prst="curvedConnector3">
            <a:avLst>
              <a:gd name="adj1" fmla="val 53313"/>
            </a:avLst>
          </a:prstGeom>
          <a:ln w="66675">
            <a:solidFill>
              <a:srgbClr val="FF3399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/>
          <p:nvPr/>
        </p:nvCxnSpPr>
        <p:spPr>
          <a:xfrm rot="16200000" flipH="1">
            <a:off x="3786546" y="3366054"/>
            <a:ext cx="1957231" cy="1053841"/>
          </a:xfrm>
          <a:prstGeom prst="curvedConnector3">
            <a:avLst>
              <a:gd name="adj1" fmla="val 50000"/>
            </a:avLst>
          </a:prstGeom>
          <a:ln w="66675">
            <a:solidFill>
              <a:srgbClr val="000099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456438" y="1524000"/>
            <a:ext cx="9877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ar-AE" sz="2400" b="1" dirty="0" smtClean="0">
                <a:solidFill>
                  <a:srgbClr val="FF3399"/>
                </a:solidFill>
              </a:rPr>
              <a:t>س</a:t>
            </a:r>
            <a:r>
              <a:rPr lang="ar-JO" sz="2000" b="1" dirty="0" smtClean="0">
                <a:solidFill>
                  <a:srgbClr val="FF3399"/>
                </a:solidFill>
              </a:rPr>
              <a:t>3</a:t>
            </a:r>
            <a:r>
              <a:rPr lang="ar-JO" sz="2400" b="1" dirty="0" smtClean="0">
                <a:solidFill>
                  <a:srgbClr val="FF3399"/>
                </a:solidFill>
              </a:rPr>
              <a:t>+1</a:t>
            </a:r>
            <a:endParaRPr lang="en-US" sz="2400" b="1" dirty="0">
              <a:solidFill>
                <a:srgbClr val="FF3399"/>
              </a:solidFill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486301" y="4489956"/>
            <a:ext cx="14526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ar-JO" sz="2800" b="1" dirty="0" smtClean="0">
                <a:solidFill>
                  <a:srgbClr val="000099"/>
                </a:solidFill>
              </a:rPr>
              <a:t>-</a:t>
            </a:r>
            <a:r>
              <a:rPr lang="ar-AE" sz="2800" b="1" dirty="0" smtClean="0">
                <a:solidFill>
                  <a:srgbClr val="000099"/>
                </a:solidFill>
              </a:rPr>
              <a:t>(س</a:t>
            </a:r>
            <a:r>
              <a:rPr lang="ar-JO" sz="2400" b="1" dirty="0" smtClean="0">
                <a:solidFill>
                  <a:srgbClr val="000099"/>
                </a:solidFill>
              </a:rPr>
              <a:t>3</a:t>
            </a:r>
            <a:r>
              <a:rPr lang="ar-JO" sz="2800" b="1" dirty="0" smtClean="0">
                <a:solidFill>
                  <a:srgbClr val="000099"/>
                </a:solidFill>
              </a:rPr>
              <a:t>+1</a:t>
            </a:r>
            <a:r>
              <a:rPr lang="ar-AE" sz="2800" b="1" dirty="0" smtClean="0">
                <a:solidFill>
                  <a:srgbClr val="000099"/>
                </a:solidFill>
              </a:rPr>
              <a:t>)</a:t>
            </a:r>
            <a:endParaRPr lang="en-US" sz="2400" b="1" dirty="0">
              <a:solidFill>
                <a:srgbClr val="000099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554" y="173038"/>
            <a:ext cx="5030445" cy="951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3235141" y="827420"/>
            <a:ext cx="500926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b="1" dirty="0" smtClean="0">
                <a:solidFill>
                  <a:srgbClr val="FF0000"/>
                </a:solidFill>
              </a:rPr>
              <a:t>منحنى- ق(س) هو انعكاس لمنحنى  ق(س) حول محور </a:t>
            </a:r>
            <a:r>
              <a:rPr lang="ar-JO" b="1" dirty="0" smtClean="0">
                <a:solidFill>
                  <a:srgbClr val="FF0000"/>
                </a:solidFill>
              </a:rPr>
              <a:t>السينات</a:t>
            </a:r>
            <a:endParaRPr lang="ar-JO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64" y="44624"/>
            <a:ext cx="3238500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3095688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68208E-6 L -0.00399 0.2938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146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32948E-6 L 0.00347 0.1620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80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23" grpId="0" animBg="1"/>
      <p:bldP spid="14924" grpId="0" animBg="1"/>
      <p:bldP spid="14925" grpId="0" animBg="1"/>
      <p:bldP spid="39" grpId="0" animBg="1"/>
      <p:bldP spid="40" grpId="0" animBg="1"/>
      <p:bldP spid="40" grpId="1" animBg="1"/>
      <p:bldP spid="40" grpId="2" animBg="1"/>
      <p:bldP spid="41" grpId="0" animBg="1"/>
      <p:bldP spid="41" grpId="1" animBg="1"/>
      <p:bldP spid="13" grpId="0"/>
      <p:bldP spid="49" grpId="0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type="tbl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08" y="1628800"/>
            <a:ext cx="8928992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339751" y="3667329"/>
            <a:ext cx="54365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ar-JO" sz="2400" dirty="0"/>
              <a:t>خطوات رسم ل(س</a:t>
            </a:r>
            <a:r>
              <a:rPr lang="ar-JO" sz="2400" dirty="0" smtClean="0"/>
              <a:t>)= ــ ق(س</a:t>
            </a:r>
            <a:r>
              <a:rPr lang="ar-JO" sz="2400" dirty="0"/>
              <a:t>)</a:t>
            </a:r>
          </a:p>
          <a:p>
            <a:pPr>
              <a:defRPr/>
            </a:pPr>
            <a:r>
              <a:rPr lang="ar-JO" sz="2400" dirty="0" smtClean="0"/>
              <a:t>1)نرسم ق(س) باستخدام الجداول</a:t>
            </a:r>
          </a:p>
          <a:p>
            <a:pPr>
              <a:defRPr/>
            </a:pPr>
            <a:r>
              <a:rPr lang="ar-JO" sz="2400" dirty="0" smtClean="0"/>
              <a:t>3) نعبر </a:t>
            </a:r>
            <a:r>
              <a:rPr lang="ar-JO" sz="2400" dirty="0"/>
              <a:t>شفهيا عن رسم ل(س) حسب قواعد الانعكاس</a:t>
            </a:r>
          </a:p>
          <a:p>
            <a:pPr>
              <a:defRPr/>
            </a:pPr>
            <a:r>
              <a:rPr lang="ar-JO" sz="2400" dirty="0" smtClean="0"/>
              <a:t>3)طبق </a:t>
            </a:r>
            <a:r>
              <a:rPr lang="ar-JO" sz="2400" dirty="0"/>
              <a:t>التحويل المطلوب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381671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36986"/>
            <a:ext cx="8859837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1122363" y="4021286"/>
            <a:ext cx="92075" cy="144463"/>
          </a:xfrm>
          <a:prstGeom prst="ellipse">
            <a:avLst/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016125" y="3789511"/>
            <a:ext cx="107950" cy="144463"/>
          </a:xfrm>
          <a:prstGeom prst="ellipse">
            <a:avLst/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827088" y="4292749"/>
            <a:ext cx="90487" cy="107950"/>
          </a:xfrm>
          <a:prstGeom prst="ellipse">
            <a:avLst/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5" name="Freeform 25604"/>
          <p:cNvSpPr>
            <a:spLocks/>
          </p:cNvSpPr>
          <p:nvPr/>
        </p:nvSpPr>
        <p:spPr bwMode="auto">
          <a:xfrm>
            <a:off x="873125" y="4400699"/>
            <a:ext cx="2835275" cy="715962"/>
          </a:xfrm>
          <a:custGeom>
            <a:avLst/>
            <a:gdLst>
              <a:gd name="T0" fmla="*/ 0 w 2531165"/>
              <a:gd name="T1" fmla="*/ 0 h 715618"/>
              <a:gd name="T2" fmla="*/ 563322 w 2531165"/>
              <a:gd name="T3" fmla="*/ 172528 h 715618"/>
              <a:gd name="T4" fmla="*/ 1940327 w 2531165"/>
              <a:gd name="T5" fmla="*/ 384868 h 715618"/>
              <a:gd name="T6" fmla="*/ 3984974 w 2531165"/>
              <a:gd name="T7" fmla="*/ 716650 h 71561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31165" h="715618">
                <a:moveTo>
                  <a:pt x="0" y="0"/>
                </a:moveTo>
                <a:cubicBezTo>
                  <a:pt x="76200" y="54113"/>
                  <a:pt x="152400" y="108227"/>
                  <a:pt x="357809" y="172279"/>
                </a:cubicBezTo>
                <a:cubicBezTo>
                  <a:pt x="563218" y="236331"/>
                  <a:pt x="1232452" y="384313"/>
                  <a:pt x="1232452" y="384313"/>
                </a:cubicBezTo>
                <a:lnTo>
                  <a:pt x="2531165" y="715618"/>
                </a:lnTo>
              </a:path>
            </a:pathLst>
          </a:custGeom>
          <a:noFill/>
          <a:ln w="635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" name="TextBox 2"/>
          <p:cNvSpPr txBox="1"/>
          <p:nvPr/>
        </p:nvSpPr>
        <p:spPr>
          <a:xfrm>
            <a:off x="5292080" y="775549"/>
            <a:ext cx="3541855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ar-JO" sz="1600" dirty="0" smtClean="0"/>
          </a:p>
          <a:p>
            <a:r>
              <a:rPr lang="ar-JO" sz="2400" b="1" dirty="0" smtClean="0">
                <a:solidFill>
                  <a:schemeClr val="bg1">
                    <a:lumMod val="50000"/>
                  </a:schemeClr>
                </a:solidFill>
              </a:rPr>
              <a:t>مثال مثلي منحنى ل(س)=</a:t>
            </a:r>
          </a:p>
          <a:p>
            <a:endParaRPr lang="ar-JO" sz="1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926" y="793478"/>
            <a:ext cx="1232133" cy="936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284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4.81036E-6 L 2.22222E-6 0.060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30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284E-6 L -0.00208 0.1260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62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7" grpId="0" animBg="1"/>
      <p:bldP spid="25605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31159"/>
              </p:ext>
            </p:extLst>
          </p:nvPr>
        </p:nvGraphicFramePr>
        <p:xfrm>
          <a:off x="1115616" y="1125538"/>
          <a:ext cx="6408738" cy="4926013"/>
        </p:xfrm>
        <a:graphic>
          <a:graphicData uri="http://schemas.openxmlformats.org/drawingml/2006/table">
            <a:tbl>
              <a:tblPr rtl="1"/>
              <a:tblGrid>
                <a:gridCol w="533400"/>
                <a:gridCol w="581025"/>
                <a:gridCol w="514350"/>
                <a:gridCol w="519113"/>
                <a:gridCol w="522287"/>
                <a:gridCol w="498475"/>
                <a:gridCol w="569913"/>
                <a:gridCol w="495300"/>
                <a:gridCol w="563562"/>
                <a:gridCol w="538163"/>
                <a:gridCol w="539750"/>
                <a:gridCol w="533400"/>
              </a:tblGrid>
              <a:tr h="4762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604" name="Line 148"/>
          <p:cNvSpPr>
            <a:spLocks noChangeShapeType="1"/>
          </p:cNvSpPr>
          <p:nvPr/>
        </p:nvSpPr>
        <p:spPr bwMode="auto">
          <a:xfrm>
            <a:off x="4860032" y="692150"/>
            <a:ext cx="0" cy="6165850"/>
          </a:xfrm>
          <a:prstGeom prst="line">
            <a:avLst/>
          </a:prstGeom>
          <a:noFill/>
          <a:ln w="38100">
            <a:solidFill>
              <a:srgbClr val="40000C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9605" name="Line 149"/>
          <p:cNvSpPr>
            <a:spLocks noChangeShapeType="1"/>
          </p:cNvSpPr>
          <p:nvPr/>
        </p:nvSpPr>
        <p:spPr bwMode="auto">
          <a:xfrm flipH="1">
            <a:off x="1259978" y="4149725"/>
            <a:ext cx="7056438" cy="0"/>
          </a:xfrm>
          <a:prstGeom prst="line">
            <a:avLst/>
          </a:prstGeom>
          <a:noFill/>
          <a:ln w="38100">
            <a:solidFill>
              <a:srgbClr val="40000C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9606" name="AutoShape 150"/>
          <p:cNvSpPr>
            <a:spLocks noChangeArrowheads="1"/>
          </p:cNvSpPr>
          <p:nvPr/>
        </p:nvSpPr>
        <p:spPr bwMode="auto">
          <a:xfrm>
            <a:off x="5363666" y="3213100"/>
            <a:ext cx="2087562" cy="1871663"/>
          </a:xfrm>
          <a:prstGeom prst="parallelogram">
            <a:avLst>
              <a:gd name="adj" fmla="val 278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07" name="AutoShape 151"/>
          <p:cNvSpPr>
            <a:spLocks noChangeArrowheads="1"/>
          </p:cNvSpPr>
          <p:nvPr/>
        </p:nvSpPr>
        <p:spPr bwMode="auto">
          <a:xfrm flipH="1">
            <a:off x="2196603" y="3213100"/>
            <a:ext cx="2087563" cy="1871663"/>
          </a:xfrm>
          <a:prstGeom prst="parallelogram">
            <a:avLst>
              <a:gd name="adj" fmla="val 2788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08" name="Oval 152"/>
          <p:cNvSpPr>
            <a:spLocks noChangeArrowheads="1"/>
          </p:cNvSpPr>
          <p:nvPr/>
        </p:nvSpPr>
        <p:spPr bwMode="auto">
          <a:xfrm>
            <a:off x="4211141" y="4941888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09" name="Oval 153"/>
          <p:cNvSpPr>
            <a:spLocks noChangeArrowheads="1"/>
          </p:cNvSpPr>
          <p:nvPr/>
        </p:nvSpPr>
        <p:spPr bwMode="auto">
          <a:xfrm>
            <a:off x="2699841" y="4941888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10" name="Oval 154"/>
          <p:cNvSpPr>
            <a:spLocks noChangeArrowheads="1"/>
          </p:cNvSpPr>
          <p:nvPr/>
        </p:nvSpPr>
        <p:spPr bwMode="auto">
          <a:xfrm>
            <a:off x="2195016" y="3141663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11" name="Oval 155"/>
          <p:cNvSpPr>
            <a:spLocks noChangeArrowheads="1"/>
          </p:cNvSpPr>
          <p:nvPr/>
        </p:nvSpPr>
        <p:spPr bwMode="auto">
          <a:xfrm>
            <a:off x="3634878" y="3140075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12" name="Oval 156"/>
          <p:cNvSpPr>
            <a:spLocks noChangeArrowheads="1"/>
          </p:cNvSpPr>
          <p:nvPr/>
        </p:nvSpPr>
        <p:spPr bwMode="auto">
          <a:xfrm>
            <a:off x="6803528" y="4941888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13" name="Oval 157"/>
          <p:cNvSpPr>
            <a:spLocks noChangeArrowheads="1"/>
          </p:cNvSpPr>
          <p:nvPr/>
        </p:nvSpPr>
        <p:spPr bwMode="auto">
          <a:xfrm>
            <a:off x="5363666" y="4941888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14" name="Oval 158"/>
          <p:cNvSpPr>
            <a:spLocks noChangeArrowheads="1"/>
          </p:cNvSpPr>
          <p:nvPr/>
        </p:nvSpPr>
        <p:spPr bwMode="auto">
          <a:xfrm>
            <a:off x="7308353" y="3141663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15" name="Oval 159"/>
          <p:cNvSpPr>
            <a:spLocks noChangeArrowheads="1"/>
          </p:cNvSpPr>
          <p:nvPr/>
        </p:nvSpPr>
        <p:spPr bwMode="auto">
          <a:xfrm>
            <a:off x="5866903" y="3140075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616" name="Text Box 160"/>
          <p:cNvSpPr txBox="1">
            <a:spLocks noChangeArrowheads="1"/>
          </p:cNvSpPr>
          <p:nvPr/>
        </p:nvSpPr>
        <p:spPr bwMode="auto">
          <a:xfrm>
            <a:off x="6589216" y="2684463"/>
            <a:ext cx="1366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>
                <a:solidFill>
                  <a:srgbClr val="C20061"/>
                </a:solidFill>
                <a:latin typeface="Arial" pitchFamily="34" charset="0"/>
              </a:rPr>
              <a:t>س (5 ,2)</a:t>
            </a:r>
            <a:endParaRPr lang="en-US" sz="2400" b="1">
              <a:solidFill>
                <a:srgbClr val="C20061"/>
              </a:solidFill>
              <a:latin typeface="Arial" pitchFamily="34" charset="0"/>
            </a:endParaRPr>
          </a:p>
        </p:txBody>
      </p:sp>
      <p:sp>
        <p:nvSpPr>
          <p:cNvPr id="7329" name="Text Box 161"/>
          <p:cNvSpPr txBox="1">
            <a:spLocks noChangeArrowheads="1"/>
          </p:cNvSpPr>
          <p:nvPr/>
        </p:nvSpPr>
        <p:spPr bwMode="auto">
          <a:xfrm>
            <a:off x="4931866" y="2420938"/>
            <a:ext cx="115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>
              <a:latin typeface="Arial" pitchFamily="34" charset="0"/>
            </a:endParaRPr>
          </a:p>
        </p:txBody>
      </p:sp>
      <p:sp>
        <p:nvSpPr>
          <p:cNvPr id="19618" name="Text Box 162"/>
          <p:cNvSpPr txBox="1">
            <a:spLocks noChangeArrowheads="1"/>
          </p:cNvSpPr>
          <p:nvPr/>
        </p:nvSpPr>
        <p:spPr bwMode="auto">
          <a:xfrm>
            <a:off x="5147766" y="2684463"/>
            <a:ext cx="1150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>
                <a:solidFill>
                  <a:srgbClr val="C20061"/>
                </a:solidFill>
                <a:latin typeface="Arial" pitchFamily="34" charset="0"/>
              </a:rPr>
              <a:t>ص(2,2)</a:t>
            </a:r>
            <a:endParaRPr lang="en-US" sz="2400" b="1">
              <a:solidFill>
                <a:srgbClr val="C20061"/>
              </a:solidFill>
              <a:latin typeface="Arial" pitchFamily="34" charset="0"/>
            </a:endParaRPr>
          </a:p>
        </p:txBody>
      </p:sp>
      <p:sp>
        <p:nvSpPr>
          <p:cNvPr id="19619" name="Text Box 163"/>
          <p:cNvSpPr txBox="1">
            <a:spLocks noChangeArrowheads="1"/>
          </p:cNvSpPr>
          <p:nvPr/>
        </p:nvSpPr>
        <p:spPr bwMode="auto">
          <a:xfrm>
            <a:off x="4788991" y="5013325"/>
            <a:ext cx="1150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>
                <a:solidFill>
                  <a:srgbClr val="C20061"/>
                </a:solidFill>
                <a:latin typeface="Arial" pitchFamily="34" charset="0"/>
              </a:rPr>
              <a:t>ع(1,-2)</a:t>
            </a:r>
            <a:endParaRPr lang="en-US" sz="2400" b="1">
              <a:solidFill>
                <a:srgbClr val="C20061"/>
              </a:solidFill>
              <a:latin typeface="Arial" pitchFamily="34" charset="0"/>
            </a:endParaRPr>
          </a:p>
        </p:txBody>
      </p:sp>
      <p:sp>
        <p:nvSpPr>
          <p:cNvPr id="19620" name="Text Box 164"/>
          <p:cNvSpPr txBox="1">
            <a:spLocks noChangeArrowheads="1"/>
          </p:cNvSpPr>
          <p:nvPr/>
        </p:nvSpPr>
        <p:spPr bwMode="auto">
          <a:xfrm>
            <a:off x="6298703" y="5084763"/>
            <a:ext cx="115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>
                <a:solidFill>
                  <a:srgbClr val="C20061"/>
                </a:solidFill>
                <a:latin typeface="Arial" pitchFamily="34" charset="0"/>
              </a:rPr>
              <a:t>ن(4,-2)</a:t>
            </a:r>
            <a:endParaRPr lang="en-US" sz="2400" b="1">
              <a:solidFill>
                <a:srgbClr val="C20061"/>
              </a:solidFill>
              <a:latin typeface="Arial" pitchFamily="34" charset="0"/>
            </a:endParaRPr>
          </a:p>
        </p:txBody>
      </p:sp>
      <p:sp>
        <p:nvSpPr>
          <p:cNvPr id="19621" name="Text Box 165"/>
          <p:cNvSpPr txBox="1">
            <a:spLocks noChangeArrowheads="1"/>
          </p:cNvSpPr>
          <p:nvPr/>
        </p:nvSpPr>
        <p:spPr bwMode="auto">
          <a:xfrm>
            <a:off x="2771278" y="2755900"/>
            <a:ext cx="1655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>
                <a:solidFill>
                  <a:schemeClr val="hlink"/>
                </a:solidFill>
                <a:latin typeface="Arial" pitchFamily="34" charset="0"/>
              </a:rPr>
              <a:t>صَ(-2,2)</a:t>
            </a:r>
            <a:endParaRPr lang="en-US" sz="2400" b="1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9622" name="Text Box 166"/>
          <p:cNvSpPr txBox="1">
            <a:spLocks noChangeArrowheads="1"/>
          </p:cNvSpPr>
          <p:nvPr/>
        </p:nvSpPr>
        <p:spPr bwMode="auto">
          <a:xfrm>
            <a:off x="1691778" y="2755900"/>
            <a:ext cx="1331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>
                <a:solidFill>
                  <a:schemeClr val="hlink"/>
                </a:solidFill>
                <a:latin typeface="Arial" pitchFamily="34" charset="0"/>
              </a:rPr>
              <a:t>سَ(-5, 2)</a:t>
            </a:r>
            <a:endParaRPr lang="en-US" sz="2400" b="1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9623" name="Text Box 167"/>
          <p:cNvSpPr txBox="1">
            <a:spLocks noChangeArrowheads="1"/>
          </p:cNvSpPr>
          <p:nvPr/>
        </p:nvSpPr>
        <p:spPr bwMode="auto">
          <a:xfrm>
            <a:off x="3418978" y="4987925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>
                <a:solidFill>
                  <a:schemeClr val="hlink"/>
                </a:solidFill>
                <a:latin typeface="Arial" pitchFamily="34" charset="0"/>
              </a:rPr>
              <a:t>عَ(-1,-2)</a:t>
            </a:r>
            <a:endParaRPr lang="en-US" sz="2400" b="1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9624" name="Text Box 168"/>
          <p:cNvSpPr txBox="1">
            <a:spLocks noChangeArrowheads="1"/>
          </p:cNvSpPr>
          <p:nvPr/>
        </p:nvSpPr>
        <p:spPr bwMode="auto">
          <a:xfrm>
            <a:off x="1763215" y="5059363"/>
            <a:ext cx="151130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2400" b="1">
                <a:solidFill>
                  <a:schemeClr val="hlink"/>
                </a:solidFill>
                <a:latin typeface="Arial" pitchFamily="34" charset="0"/>
              </a:rPr>
              <a:t>نَ(-4,-2)</a:t>
            </a:r>
            <a:endParaRPr lang="en-US" sz="2400" b="1">
              <a:solidFill>
                <a:schemeClr val="hlink"/>
              </a:solidFill>
              <a:latin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46" y="0"/>
            <a:ext cx="8346728" cy="957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039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6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96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9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9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1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96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6" presetID="39" presetClass="entr" presetSubtype="0" accel="10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6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0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6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4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6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7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8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9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96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9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3100"/>
                            </p:stCondLst>
                            <p:childTnLst>
                              <p:par>
                                <p:cTn id="9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47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41 2.49653E-6 L -3.05556E-6 2.49653E-6 " pathEditMode="relative" rAng="0" ptsTypes="AA">
                                      <p:cBhvr>
                                        <p:cTn id="102" dur="3000" fill="hold"/>
                                        <p:tgtEl>
                                          <p:spTgt spid="19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0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77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667 -0.00185 L 1.11111E-6 -1.15118E-6 " pathEditMode="relative" rAng="0" ptsTypes="AA">
                                      <p:cBhvr>
                                        <p:cTn id="107" dur="3000" fill="hold"/>
                                        <p:tgtEl>
                                          <p:spTgt spid="196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07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483 2.49653E-6 L 8.33333E-7 2.49653E-6 " pathEditMode="relative" rAng="0" ptsTypes="AA">
                                      <p:cBhvr>
                                        <p:cTn id="112" dur="3000" fill="hold"/>
                                        <p:tgtEl>
                                          <p:spTgt spid="196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37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59 -0.00162 L 2.22222E-6 2.49653E-6 " pathEditMode="relative" rAng="0" ptsTypes="AA">
                                      <p:cBhvr>
                                        <p:cTn id="117" dur="3000" fill="hold"/>
                                        <p:tgtEl>
                                          <p:spTgt spid="196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95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67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15 -4.62321E-6 L -0.00781 -4.62321E-6 " pathEditMode="relative" rAng="0" ptsTypes="AA">
                                      <p:cBhvr>
                                        <p:cTn id="122" dur="3000" fill="hold"/>
                                        <p:tgtEl>
                                          <p:spTgt spid="196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97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559 0.00855 L -2.77778E-6 -2.21914E-7 " pathEditMode="relative" rAng="0" ptsTypes="AA">
                                      <p:cBhvr>
                                        <p:cTn id="127" dur="3000" fill="hold"/>
                                        <p:tgtEl>
                                          <p:spTgt spid="196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88" y="-4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27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896 -4.62321E-6 L 1.38778E-17 -4.62321E-6 " pathEditMode="relative" rAng="0" ptsTypes="AA">
                                      <p:cBhvr>
                                        <p:cTn id="132" dur="3000" fill="hold"/>
                                        <p:tgtEl>
                                          <p:spTgt spid="19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7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316 0.01109 L 0.0118 0.00369 " pathEditMode="relative" rAng="0" ptsTypes="AA">
                                      <p:cBhvr>
                                        <p:cTn id="137" dur="3000" fill="hold"/>
                                        <p:tgtEl>
                                          <p:spTgt spid="196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76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87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04" grpId="0" animBg="1"/>
      <p:bldP spid="19605" grpId="0" animBg="1"/>
      <p:bldP spid="19606" grpId="0" animBg="1"/>
      <p:bldP spid="19606" grpId="1" animBg="1"/>
      <p:bldP spid="19606" grpId="2" animBg="1"/>
      <p:bldP spid="19607" grpId="0" animBg="1"/>
      <p:bldP spid="19608" grpId="0" animBg="1"/>
      <p:bldP spid="19608" grpId="1" animBg="1"/>
      <p:bldP spid="19609" grpId="0" animBg="1"/>
      <p:bldP spid="19609" grpId="1" animBg="1"/>
      <p:bldP spid="19610" grpId="0" animBg="1"/>
      <p:bldP spid="19610" grpId="1" animBg="1"/>
      <p:bldP spid="19611" grpId="0" animBg="1"/>
      <p:bldP spid="19611" grpId="1" animBg="1"/>
      <p:bldP spid="19612" grpId="0" animBg="1"/>
      <p:bldP spid="19613" grpId="0" animBg="1"/>
      <p:bldP spid="19614" grpId="0" animBg="1"/>
      <p:bldP spid="19615" grpId="0" animBg="1"/>
      <p:bldP spid="19616" grpId="0"/>
      <p:bldP spid="19618" grpId="0"/>
      <p:bldP spid="19619" grpId="0"/>
      <p:bldP spid="19620" grpId="0"/>
      <p:bldP spid="19621" grpId="0"/>
      <p:bldP spid="19621" grpId="1"/>
      <p:bldP spid="19622" grpId="0"/>
      <p:bldP spid="19622" grpId="1"/>
      <p:bldP spid="19623" grpId="0"/>
      <p:bldP spid="19623" grpId="1"/>
      <p:bldP spid="19624" grpId="0"/>
      <p:bldP spid="1962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6|2.3|3.5|3.2|2.2|2.7|2.2|4.7|2.4|2.2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6|2.3|3.5|3.2|2.2|2.7|2.2|4.7|2.4|2.2|1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394</Words>
  <Application>Microsoft Office PowerPoint</Application>
  <PresentationFormat>On-screen Show (4:3)</PresentationFormat>
  <Paragraphs>86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الاهداف: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saed</dc:creator>
  <cp:lastModifiedBy>saed</cp:lastModifiedBy>
  <cp:revision>26</cp:revision>
  <dcterms:created xsi:type="dcterms:W3CDTF">2020-10-11T20:35:34Z</dcterms:created>
  <dcterms:modified xsi:type="dcterms:W3CDTF">2020-10-15T06:56:27Z</dcterms:modified>
</cp:coreProperties>
</file>