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7" r:id="rId3"/>
    <p:sldId id="258" r:id="rId4"/>
    <p:sldId id="265" r:id="rId5"/>
    <p:sldId id="259" r:id="rId6"/>
    <p:sldId id="260" r:id="rId7"/>
    <p:sldId id="261" r:id="rId8"/>
    <p:sldId id="266"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D3FC5FA-CBEC-4380-94DB-7D4E69783979}" type="datetimeFigureOut">
              <a:rPr lang="fr-FR" smtClean="0"/>
              <a:t>22/03/2020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D56FFBC-FFAA-402B-A53A-067256766484}" type="slidenum">
              <a:rPr lang="fr-FR" smtClean="0"/>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4639CDD6-D97E-4693-9E1C-AF9F1A04557F}" type="datetime1">
              <a:rPr lang="fr-FR" smtClean="0"/>
              <a:t>22/03/2020</a:t>
            </a:fld>
            <a:endParaRPr lang="fr-FR"/>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F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6966A5BF-91D4-4925-9CD8-FA11D0047C39}"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5589F2F-EC0F-4005-B3D9-6880F35B52D5}" type="datetime1">
              <a:rPr lang="fr-FR" smtClean="0"/>
              <a:t>22/03/2020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966A5BF-91D4-4925-9CD8-FA11D0047C39}"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77FCEA3-09DF-4C8F-ACD5-38DD33C22EA3}" type="datetime1">
              <a:rPr lang="fr-FR" smtClean="0"/>
              <a:t>22/03/2020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966A5BF-91D4-4925-9CD8-FA11D0047C39}"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fld id="{A7848BB6-FC79-441B-9DD2-79F8F1FF3A4C}" type="datetime1">
              <a:rPr lang="fr-FR" smtClean="0"/>
              <a:t>22/03/2020</a:t>
            </a:fld>
            <a:endParaRPr lang="fr-FR"/>
          </a:p>
        </p:txBody>
      </p:sp>
      <p:sp>
        <p:nvSpPr>
          <p:cNvPr id="9" name="Espace réservé du numéro de diapositive 8"/>
          <p:cNvSpPr>
            <a:spLocks noGrp="1"/>
          </p:cNvSpPr>
          <p:nvPr>
            <p:ph type="sldNum" sz="quarter" idx="15"/>
          </p:nvPr>
        </p:nvSpPr>
        <p:spPr/>
        <p:txBody>
          <a:bodyPr rtlCol="0"/>
          <a:lstStyle/>
          <a:p>
            <a:fld id="{6966A5BF-91D4-4925-9CD8-FA11D0047C39}" type="slidenum">
              <a:rPr lang="fr-FR" smtClean="0"/>
              <a:pPr/>
              <a:t>‹N°›</a:t>
            </a:fld>
            <a:endParaRPr lang="fr-FR"/>
          </a:p>
        </p:txBody>
      </p:sp>
      <p:sp>
        <p:nvSpPr>
          <p:cNvPr id="10" name="Espace réservé du pied de page 9"/>
          <p:cNvSpPr>
            <a:spLocks noGrp="1"/>
          </p:cNvSpPr>
          <p:nvPr>
            <p:ph type="ftr" sz="quarter" idx="16"/>
          </p:nvPr>
        </p:nvSpPr>
        <p:spPr/>
        <p:txBody>
          <a:bodyPr rtlCol="0"/>
          <a:lstStyle/>
          <a:p>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D01B544C-A8BC-4ECE-8AF6-8D4BF6DD61ED}" type="datetime1">
              <a:rPr lang="fr-FR" smtClean="0"/>
              <a:t>22/03/2020</a:t>
            </a:fld>
            <a:endParaRPr lang="fr-FR"/>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F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6966A5BF-91D4-4925-9CD8-FA11D0047C39}"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429118DB-974C-4541-A9F6-F7DF1C8C7359}" type="datetime1">
              <a:rPr lang="fr-FR" smtClean="0"/>
              <a:t>22/03/2020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966A5BF-91D4-4925-9CD8-FA11D0047C39}" type="slidenum">
              <a:rPr lang="fr-FR" smtClean="0"/>
              <a:pPr/>
              <a:t>‹N°›</a:t>
            </a:fld>
            <a:endParaRPr lang="fr-FR"/>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E2180C24-45CA-4BE8-8ED5-EE2CADC930D2}" type="datetime1">
              <a:rPr lang="fr-FR" smtClean="0"/>
              <a:t>22/03/2020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966A5BF-91D4-4925-9CD8-FA11D0047C39}" type="slidenum">
              <a:rPr lang="fr-FR" smtClean="0"/>
              <a:pPr/>
              <a:t>‹N°›</a:t>
            </a:fld>
            <a:endParaRPr lang="fr-FR"/>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6" name="Espace réservé de la date 5"/>
          <p:cNvSpPr>
            <a:spLocks noGrp="1"/>
          </p:cNvSpPr>
          <p:nvPr>
            <p:ph type="dt" sz="half" idx="10"/>
          </p:nvPr>
        </p:nvSpPr>
        <p:spPr/>
        <p:txBody>
          <a:bodyPr rtlCol="0"/>
          <a:lstStyle/>
          <a:p>
            <a:fld id="{1FA88F1D-8D02-4D67-A7DB-4F7FFE19C1F1}" type="datetime1">
              <a:rPr lang="fr-FR" smtClean="0"/>
              <a:t>22/03/2020</a:t>
            </a:fld>
            <a:endParaRPr lang="fr-FR"/>
          </a:p>
        </p:txBody>
      </p:sp>
      <p:sp>
        <p:nvSpPr>
          <p:cNvPr id="7" name="Espace réservé du numéro de diapositive 6"/>
          <p:cNvSpPr>
            <a:spLocks noGrp="1"/>
          </p:cNvSpPr>
          <p:nvPr>
            <p:ph type="sldNum" sz="quarter" idx="11"/>
          </p:nvPr>
        </p:nvSpPr>
        <p:spPr/>
        <p:txBody>
          <a:bodyPr rtlCol="0"/>
          <a:lstStyle/>
          <a:p>
            <a:fld id="{6966A5BF-91D4-4925-9CD8-FA11D0047C39}" type="slidenum">
              <a:rPr lang="fr-FR" smtClean="0"/>
              <a:pPr/>
              <a:t>‹N°›</a:t>
            </a:fld>
            <a:endParaRPr lang="fr-FR"/>
          </a:p>
        </p:txBody>
      </p:sp>
      <p:sp>
        <p:nvSpPr>
          <p:cNvPr id="8" name="Espace réservé du pied de page 7"/>
          <p:cNvSpPr>
            <a:spLocks noGrp="1"/>
          </p:cNvSpPr>
          <p:nvPr>
            <p:ph type="ftr" sz="quarter" idx="12"/>
          </p:nvPr>
        </p:nvSpPr>
        <p:spPr/>
        <p:txBody>
          <a:bodyPr rtlCol="0"/>
          <a:lstStyle/>
          <a:p>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DCB1BAB-82E5-47CD-9225-4056F59B98DA}" type="datetime1">
              <a:rPr lang="fr-FR" smtClean="0"/>
              <a:t>22/03/2020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966A5BF-91D4-4925-9CD8-FA11D0047C39}"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fld id="{715355A4-F7A2-4CDD-AB29-134DEE8D8EDD}" type="datetime1">
              <a:rPr lang="fr-FR" smtClean="0"/>
              <a:t>22/03/2020</a:t>
            </a:fld>
            <a:endParaRPr lang="fr-FR"/>
          </a:p>
        </p:txBody>
      </p:sp>
      <p:sp>
        <p:nvSpPr>
          <p:cNvPr id="22" name="Espace réservé du numéro de diapositive 21"/>
          <p:cNvSpPr>
            <a:spLocks noGrp="1"/>
          </p:cNvSpPr>
          <p:nvPr>
            <p:ph type="sldNum" sz="quarter" idx="15"/>
          </p:nvPr>
        </p:nvSpPr>
        <p:spPr/>
        <p:txBody>
          <a:bodyPr rtlCol="0"/>
          <a:lstStyle/>
          <a:p>
            <a:fld id="{6966A5BF-91D4-4925-9CD8-FA11D0047C39}" type="slidenum">
              <a:rPr lang="fr-FR" smtClean="0"/>
              <a:pPr/>
              <a:t>‹N°›</a:t>
            </a:fld>
            <a:endParaRPr lang="fr-FR"/>
          </a:p>
        </p:txBody>
      </p:sp>
      <p:sp>
        <p:nvSpPr>
          <p:cNvPr id="23" name="Espace réservé du pied de page 22"/>
          <p:cNvSpPr>
            <a:spLocks noGrp="1"/>
          </p:cNvSpPr>
          <p:nvPr>
            <p:ph type="ftr" sz="quarter" idx="16"/>
          </p:nvPr>
        </p:nvSpPr>
        <p:spPr/>
        <p:txBody>
          <a:bodyPr rtlCol="0"/>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00A84474-4983-4D20-A3FF-04171F4B78F6}" type="datetime1">
              <a:rPr lang="fr-FR" smtClean="0"/>
              <a:t>22/03/2020</a:t>
            </a:fld>
            <a:endParaRPr lang="fr-FR"/>
          </a:p>
        </p:txBody>
      </p:sp>
      <p:sp>
        <p:nvSpPr>
          <p:cNvPr id="18" name="Espace réservé du numéro de diapositive 17"/>
          <p:cNvSpPr>
            <a:spLocks noGrp="1"/>
          </p:cNvSpPr>
          <p:nvPr>
            <p:ph type="sldNum" sz="quarter" idx="11"/>
          </p:nvPr>
        </p:nvSpPr>
        <p:spPr/>
        <p:txBody>
          <a:bodyPr rtlCol="0"/>
          <a:lstStyle/>
          <a:p>
            <a:fld id="{6966A5BF-91D4-4925-9CD8-FA11D0047C39}" type="slidenum">
              <a:rPr lang="fr-FR" smtClean="0"/>
              <a:pPr/>
              <a:t>‹N°›</a:t>
            </a:fld>
            <a:endParaRPr lang="fr-FR"/>
          </a:p>
        </p:txBody>
      </p:sp>
      <p:sp>
        <p:nvSpPr>
          <p:cNvPr id="21" name="Espace réservé du pied de page 20"/>
          <p:cNvSpPr>
            <a:spLocks noGrp="1"/>
          </p:cNvSpPr>
          <p:nvPr>
            <p:ph type="ftr" sz="quarter" idx="12"/>
          </p:nvPr>
        </p:nvSpPr>
        <p:spPr/>
        <p:txBody>
          <a:bodyPr rtlCol="0"/>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450A1F57-B080-420D-82F5-0E8158A6B761}" type="datetime1">
              <a:rPr lang="fr-FR" smtClean="0"/>
              <a:t>22/03/2020</a:t>
            </a:fld>
            <a:endParaRPr lang="fr-FR"/>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FR"/>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6966A5BF-91D4-4925-9CD8-FA11D0047C39}"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11560" y="188640"/>
            <a:ext cx="7772400" cy="1010543"/>
          </a:xfrm>
        </p:spPr>
        <p:txBody>
          <a:bodyPr/>
          <a:lstStyle/>
          <a:p>
            <a:pPr algn="ctr" rtl="1"/>
            <a:r>
              <a:rPr lang="ar-MA" b="1" u="sng" dirty="0">
                <a:solidFill>
                  <a:schemeClr val="tx1"/>
                </a:solidFill>
              </a:rPr>
              <a:t>المبحث الثاني</a:t>
            </a:r>
            <a:r>
              <a:rPr lang="ar-MA" b="1" dirty="0">
                <a:solidFill>
                  <a:schemeClr val="tx1"/>
                </a:solidFill>
              </a:rPr>
              <a:t>: أركان الدولة</a:t>
            </a:r>
            <a:endParaRPr lang="fr-FR" dirty="0">
              <a:solidFill>
                <a:schemeClr val="tx1"/>
              </a:solidFill>
            </a:endParaRPr>
          </a:p>
        </p:txBody>
      </p:sp>
      <p:sp>
        <p:nvSpPr>
          <p:cNvPr id="3" name="Sous-titre 2"/>
          <p:cNvSpPr>
            <a:spLocks noGrp="1"/>
          </p:cNvSpPr>
          <p:nvPr>
            <p:ph type="subTitle" idx="1"/>
          </p:nvPr>
        </p:nvSpPr>
        <p:spPr>
          <a:xfrm>
            <a:off x="395536" y="1484784"/>
            <a:ext cx="8424936" cy="5040560"/>
          </a:xfrm>
        </p:spPr>
        <p:txBody>
          <a:bodyPr/>
          <a:lstStyle/>
          <a:p>
            <a:pPr algn="ctr"/>
            <a:r>
              <a:rPr lang="ar-MA" dirty="0"/>
              <a:t>	</a:t>
            </a:r>
            <a:r>
              <a:rPr lang="ar-MA" sz="3600" dirty="0">
                <a:solidFill>
                  <a:schemeClr val="tx1"/>
                </a:solidFill>
              </a:rPr>
              <a:t>لكي يطلق على كيان سياسي معين اسم الدولة لابد له من توافر ثلاثة شروط أو أركان: الإقليم والأمة والهيئة الحاكمة ذات </a:t>
            </a:r>
            <a:r>
              <a:rPr lang="ar-MA" sz="3600" dirty="0" err="1">
                <a:solidFill>
                  <a:schemeClr val="tx1"/>
                </a:solidFill>
              </a:rPr>
              <a:t>السيادة </a:t>
            </a:r>
            <a:r>
              <a:rPr lang="ar-MA" sz="3600" dirty="0">
                <a:solidFill>
                  <a:schemeClr val="tx1"/>
                </a:solidFill>
              </a:rPr>
              <a:t>: بحيث تعرف الدولة الحديثة بأنها مجموعة بشرية فوق إقليم محدد تحت سلطة هيئة حاكمة ذات سيادة.</a:t>
            </a:r>
            <a:endParaRPr lang="fr-FR" sz="3600" dirty="0">
              <a:solidFill>
                <a:schemeClr val="tx1"/>
              </a:solidFill>
            </a:endParaRPr>
          </a:p>
          <a:p>
            <a:endParaRPr lang="fr-FR" dirty="0"/>
          </a:p>
        </p:txBody>
      </p:sp>
      <p:sp>
        <p:nvSpPr>
          <p:cNvPr id="4" name="Espace réservé du numéro de diapositive 3"/>
          <p:cNvSpPr>
            <a:spLocks noGrp="1"/>
          </p:cNvSpPr>
          <p:nvPr>
            <p:ph type="sldNum" sz="quarter" idx="12"/>
          </p:nvPr>
        </p:nvSpPr>
        <p:spPr/>
        <p:txBody>
          <a:bodyPr/>
          <a:lstStyle/>
          <a:p>
            <a:fld id="{6966A5BF-91D4-4925-9CD8-FA11D0047C39}" type="slidenum">
              <a:rPr lang="fr-FR" smtClean="0"/>
              <a:pPr/>
              <a:t>1</a:t>
            </a:fld>
            <a:endParaRPr lang="fr-FR"/>
          </a:p>
        </p:txBody>
      </p:sp>
      <p:pic>
        <p:nvPicPr>
          <p:cNvPr id="5" name="Image 4" descr="Image1.jpg"/>
          <p:cNvPicPr>
            <a:picLocks noChangeAspect="1"/>
          </p:cNvPicPr>
          <p:nvPr/>
        </p:nvPicPr>
        <p:blipFill>
          <a:blip r:embed="rId2" cstate="print"/>
          <a:stretch>
            <a:fillRect/>
          </a:stretch>
        </p:blipFill>
        <p:spPr>
          <a:xfrm>
            <a:off x="6303264" y="4949952"/>
            <a:ext cx="2840736" cy="1908048"/>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67600" cy="908720"/>
          </a:xfrm>
        </p:spPr>
        <p:txBody>
          <a:bodyPr>
            <a:normAutofit/>
          </a:bodyPr>
          <a:lstStyle/>
          <a:p>
            <a:pPr algn="ctr"/>
            <a:r>
              <a:rPr lang="fr-FR" sz="3200" dirty="0" smtClean="0">
                <a:solidFill>
                  <a:schemeClr val="tx1"/>
                </a:solidFill>
              </a:rPr>
              <a:t>Le territoire</a:t>
            </a:r>
            <a:r>
              <a:rPr lang="ar-MA" sz="3200" b="1" dirty="0" smtClean="0">
                <a:solidFill>
                  <a:schemeClr val="tx1"/>
                </a:solidFill>
              </a:rPr>
              <a:t>المطلب </a:t>
            </a:r>
            <a:r>
              <a:rPr lang="ar-MA" sz="3200" b="1" dirty="0">
                <a:solidFill>
                  <a:schemeClr val="tx1"/>
                </a:solidFill>
              </a:rPr>
              <a:t>الأول</a:t>
            </a:r>
            <a:r>
              <a:rPr lang="ar-MA" sz="3200" dirty="0">
                <a:solidFill>
                  <a:schemeClr val="tx1"/>
                </a:solidFill>
              </a:rPr>
              <a:t>: </a:t>
            </a:r>
            <a:r>
              <a:rPr lang="ar-MA" sz="3200" dirty="0" err="1">
                <a:solidFill>
                  <a:schemeClr val="tx1"/>
                </a:solidFill>
              </a:rPr>
              <a:t>الإقليم،</a:t>
            </a:r>
            <a:r>
              <a:rPr lang="ar-MA" sz="3200" dirty="0">
                <a:solidFill>
                  <a:schemeClr val="tx1"/>
                </a:solidFill>
              </a:rPr>
              <a:t> </a:t>
            </a:r>
            <a:endParaRPr lang="fr-FR" sz="3200" dirty="0">
              <a:solidFill>
                <a:schemeClr val="tx1"/>
              </a:solidFill>
            </a:endParaRPr>
          </a:p>
        </p:txBody>
      </p:sp>
      <p:sp>
        <p:nvSpPr>
          <p:cNvPr id="3" name="Espace réservé du contenu 2"/>
          <p:cNvSpPr>
            <a:spLocks noGrp="1"/>
          </p:cNvSpPr>
          <p:nvPr>
            <p:ph sz="quarter" idx="1"/>
          </p:nvPr>
        </p:nvSpPr>
        <p:spPr>
          <a:xfrm>
            <a:off x="457200" y="1124744"/>
            <a:ext cx="7467600" cy="5349208"/>
          </a:xfrm>
        </p:spPr>
        <p:txBody>
          <a:bodyPr>
            <a:normAutofit/>
          </a:bodyPr>
          <a:lstStyle/>
          <a:p>
            <a:pPr algn="r" rtl="1"/>
            <a:r>
              <a:rPr lang="ar-MA" sz="2800" dirty="0"/>
              <a:t>	يقصد بالإقليم الرقعة الأرضية التي يعيش فوقها سكان الدولة وتمارس عليها </a:t>
            </a:r>
            <a:r>
              <a:rPr lang="ar-MA" sz="2800" dirty="0" err="1"/>
              <a:t>سيادتها.</a:t>
            </a:r>
            <a:r>
              <a:rPr lang="ar-MA" sz="2800" dirty="0"/>
              <a:t> ولا يقتصر إقليم الدولة على المجال البري بل إنه يشمل أيضا المجالين البحري والجوي؛ ولكل إقليم دولة حدود طبيعية أو اتفاقية تمارس الحكومة اختصاصاتها داخلها.</a:t>
            </a:r>
            <a:endParaRPr lang="fr-FR" sz="2800" dirty="0"/>
          </a:p>
          <a:p>
            <a:pPr algn="r" rtl="1"/>
            <a:r>
              <a:rPr lang="ar-MA" sz="2800" dirty="0"/>
              <a:t>	وللإقليم دور مهم في ممارسة الدولة لوظائفها السياسية؛ إذ أنه يميزها عن باقي الدول، ويجنب امتدادها لأقاليم أخرى ويمدها بثروات باطنية أرضية وبحرية أو بموقع استراتيجي يمنحها قوة دولية.</a:t>
            </a:r>
            <a:endParaRPr lang="fr-FR" sz="2800" dirty="0"/>
          </a:p>
          <a:p>
            <a:endParaRPr lang="fr-FR" dirty="0"/>
          </a:p>
        </p:txBody>
      </p:sp>
      <p:sp>
        <p:nvSpPr>
          <p:cNvPr id="4" name="Espace réservé du numéro de diapositive 3"/>
          <p:cNvSpPr>
            <a:spLocks noGrp="1"/>
          </p:cNvSpPr>
          <p:nvPr>
            <p:ph type="sldNum" sz="quarter" idx="15"/>
          </p:nvPr>
        </p:nvSpPr>
        <p:spPr/>
        <p:txBody>
          <a:bodyPr/>
          <a:lstStyle/>
          <a:p>
            <a:fld id="{6966A5BF-91D4-4925-9CD8-FA11D0047C39}" type="slidenum">
              <a:rPr lang="fr-FR" smtClean="0"/>
              <a:pPr/>
              <a:t>2</a:t>
            </a:fld>
            <a:endParaRPr lang="fr-F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06090"/>
          </a:xfrm>
        </p:spPr>
        <p:txBody>
          <a:bodyPr>
            <a:normAutofit fontScale="90000"/>
          </a:bodyPr>
          <a:lstStyle/>
          <a:p>
            <a:pPr algn="ctr" rtl="1"/>
            <a:r>
              <a:rPr lang="ar-MA" dirty="0"/>
              <a:t> </a:t>
            </a:r>
            <a:r>
              <a:rPr lang="fr-FR" dirty="0"/>
              <a:t/>
            </a:r>
            <a:br>
              <a:rPr lang="fr-FR" dirty="0"/>
            </a:br>
            <a:r>
              <a:rPr lang="ar-MA" dirty="0"/>
              <a:t>	</a:t>
            </a:r>
            <a:r>
              <a:rPr lang="ar-MA" b="1" dirty="0" smtClean="0">
                <a:solidFill>
                  <a:schemeClr val="tx1"/>
                </a:solidFill>
              </a:rPr>
              <a:t>المطلب</a:t>
            </a:r>
            <a:r>
              <a:rPr lang="fr-FR" b="1" dirty="0" smtClean="0">
                <a:solidFill>
                  <a:schemeClr val="tx1"/>
                </a:solidFill>
              </a:rPr>
              <a:t> </a:t>
            </a:r>
            <a:r>
              <a:rPr lang="ar-MA" b="1" dirty="0" smtClean="0">
                <a:solidFill>
                  <a:schemeClr val="tx1"/>
                </a:solidFill>
              </a:rPr>
              <a:t>الثاني</a:t>
            </a:r>
            <a:r>
              <a:rPr lang="ar-MA" b="1" dirty="0">
                <a:solidFill>
                  <a:schemeClr val="tx1"/>
                </a:solidFill>
              </a:rPr>
              <a:t>: </a:t>
            </a:r>
            <a:r>
              <a:rPr lang="ar-MA" b="1" dirty="0" err="1">
                <a:solidFill>
                  <a:schemeClr val="tx1"/>
                </a:solidFill>
              </a:rPr>
              <a:t>الأمة،</a:t>
            </a:r>
            <a:r>
              <a:rPr lang="ar-MA" b="1" dirty="0">
                <a:solidFill>
                  <a:schemeClr val="tx1"/>
                </a:solidFill>
              </a:rPr>
              <a:t> </a:t>
            </a:r>
            <a:r>
              <a:rPr lang="fr-FR" b="1" dirty="0">
                <a:solidFill>
                  <a:schemeClr val="tx1"/>
                </a:solidFill>
              </a:rPr>
              <a:t>La nation</a:t>
            </a:r>
            <a:br>
              <a:rPr lang="fr-FR" b="1" dirty="0">
                <a:solidFill>
                  <a:schemeClr val="tx1"/>
                </a:solidFill>
              </a:rPr>
            </a:br>
            <a:endParaRPr lang="fr-FR" b="1" dirty="0">
              <a:solidFill>
                <a:schemeClr val="tx1"/>
              </a:solidFill>
            </a:endParaRPr>
          </a:p>
        </p:txBody>
      </p:sp>
      <p:sp>
        <p:nvSpPr>
          <p:cNvPr id="3" name="Espace réservé du contenu 2"/>
          <p:cNvSpPr>
            <a:spLocks noGrp="1"/>
          </p:cNvSpPr>
          <p:nvPr>
            <p:ph sz="quarter" idx="1"/>
          </p:nvPr>
        </p:nvSpPr>
        <p:spPr>
          <a:xfrm>
            <a:off x="457200" y="1196752"/>
            <a:ext cx="8229600" cy="5400600"/>
          </a:xfrm>
        </p:spPr>
        <p:txBody>
          <a:bodyPr>
            <a:normAutofit fontScale="92500" lnSpcReduction="10000"/>
          </a:bodyPr>
          <a:lstStyle/>
          <a:p>
            <a:pPr algn="r" rtl="1"/>
            <a:r>
              <a:rPr lang="ar-MA" dirty="0"/>
              <a:t>يشكل وجود مجموعة </a:t>
            </a:r>
            <a:r>
              <a:rPr lang="ar-MA" dirty="0" err="1"/>
              <a:t>بشرية </a:t>
            </a:r>
            <a:r>
              <a:rPr lang="ar-MA" dirty="0"/>
              <a:t>- تدعى </a:t>
            </a:r>
            <a:r>
              <a:rPr lang="ar-MA" dirty="0" err="1"/>
              <a:t>الأمة </a:t>
            </a:r>
            <a:r>
              <a:rPr lang="ar-MA" dirty="0"/>
              <a:t>- الشرط الثاني الضروري لقيام </a:t>
            </a:r>
            <a:r>
              <a:rPr lang="ar-MA" dirty="0" err="1"/>
              <a:t>الدولة.</a:t>
            </a:r>
            <a:r>
              <a:rPr lang="ar-MA" dirty="0"/>
              <a:t> وهناك اختلاف بين المنظرين في تفسير نشوء الأمة.</a:t>
            </a:r>
            <a:endParaRPr lang="fr-FR" dirty="0"/>
          </a:p>
          <a:p>
            <a:pPr algn="r" rtl="1"/>
            <a:r>
              <a:rPr lang="ar-MA" dirty="0"/>
              <a:t>	فبينما اعتبرت النظرية الليبرالية الأمة مجموعة من الناس تربطهم روابط موضوعية مادية متمثلة في وحدة الدم والعرق واللغة </a:t>
            </a:r>
            <a:r>
              <a:rPr lang="ar-MA" dirty="0" err="1"/>
              <a:t>والدين </a:t>
            </a:r>
            <a:r>
              <a:rPr lang="ar-MA" dirty="0"/>
              <a:t>(الألماني فيخته)، أو روابط روحية مبعثها الرغبة في العيش </a:t>
            </a:r>
            <a:r>
              <a:rPr lang="ar-MA" dirty="0" err="1"/>
              <a:t>المشترك </a:t>
            </a:r>
            <a:r>
              <a:rPr lang="ar-MA" dirty="0"/>
              <a:t>(الإيطالي </a:t>
            </a:r>
            <a:r>
              <a:rPr lang="ar-MA" dirty="0" err="1"/>
              <a:t>مانشيني</a:t>
            </a:r>
            <a:r>
              <a:rPr lang="ar-MA" dirty="0"/>
              <a:t> والفرنسي </a:t>
            </a:r>
            <a:r>
              <a:rPr lang="ar-MA" dirty="0" err="1"/>
              <a:t>رينان</a:t>
            </a:r>
            <a:r>
              <a:rPr lang="ar-MA" dirty="0"/>
              <a:t>)؛ فإن النظرية الماركسية التاريخية تعتبر أن الأمة نتاج تطور تاريخي انطلق في نهاية القرون الوسطى، وارتبط بظهور الرأسمالية التي طورت وسائل الإنتاج والمبادلات وكانت حاجتها ليد عاملة وفيرة وأسواق واسعة وراء تحطيم الكيانات الإقطاعية الصغيرة وتشكيل أمم تتحدث لغة موحدة تحت سلطة حكم مركزي على رأسه ملك قوي بدل الإقطاعيات المتفرقة.</a:t>
            </a:r>
            <a:endParaRPr lang="fr-FR" dirty="0"/>
          </a:p>
          <a:p>
            <a:pPr algn="r" rtl="1"/>
            <a:r>
              <a:rPr lang="ar-MA" dirty="0"/>
              <a:t>	وإذا كانت بعض الدول تتشكل من أمة واحدة أو كان لبعض الأمم دولتها </a:t>
            </a:r>
            <a:r>
              <a:rPr lang="ar-MA" dirty="0" err="1"/>
              <a:t>الخاصة </a:t>
            </a:r>
            <a:r>
              <a:rPr lang="ar-MA" dirty="0"/>
              <a:t>(أي هنالك تطابق بين الأمة والدولة كما هو شأن فرنسا والمغرب)؛ فإن دولا أخرى مشكلة من عدة قوميات؛ مما يجعلها تتبنى </a:t>
            </a:r>
            <a:r>
              <a:rPr lang="ar-MA" dirty="0" err="1"/>
              <a:t>الفيديرالية</a:t>
            </a:r>
            <a:r>
              <a:rPr lang="ar-MA" dirty="0"/>
              <a:t> (روسيا)، أو نظام الحكم </a:t>
            </a:r>
            <a:r>
              <a:rPr lang="ar-MA" dirty="0" err="1"/>
              <a:t>الذاتي </a:t>
            </a:r>
            <a:r>
              <a:rPr lang="ar-MA" dirty="0"/>
              <a:t>(إسبانيا</a:t>
            </a:r>
            <a:r>
              <a:rPr lang="ar-MA" dirty="0" err="1"/>
              <a:t>).</a:t>
            </a:r>
            <a:r>
              <a:rPr lang="ar-MA" dirty="0"/>
              <a:t> كما أن بعض الأمم موزعة على عدة دول وليس لها دولتها </a:t>
            </a:r>
            <a:r>
              <a:rPr lang="ar-MA" dirty="0" err="1"/>
              <a:t>الخاصة </a:t>
            </a:r>
            <a:r>
              <a:rPr lang="ar-MA" dirty="0"/>
              <a:t>(الأكراد الموزعين على عدة دول ك </a:t>
            </a:r>
            <a:r>
              <a:rPr lang="ar-MA" dirty="0" err="1"/>
              <a:t>العراق </a:t>
            </a:r>
            <a:r>
              <a:rPr lang="ar-MA" dirty="0"/>
              <a:t>- </a:t>
            </a:r>
            <a:r>
              <a:rPr lang="ar-MA" dirty="0" err="1"/>
              <a:t>إيران </a:t>
            </a:r>
            <a:r>
              <a:rPr lang="ar-MA" dirty="0"/>
              <a:t>- </a:t>
            </a:r>
            <a:r>
              <a:rPr lang="ar-MA" dirty="0" err="1"/>
              <a:t>تركيا ...).</a:t>
            </a:r>
            <a:endParaRPr lang="fr-FR" dirty="0"/>
          </a:p>
          <a:p>
            <a:pPr algn="r" rtl="1"/>
            <a:r>
              <a:rPr lang="ar-MA" dirty="0"/>
              <a:t>	 </a:t>
            </a:r>
            <a:endParaRPr lang="fr-FR" dirty="0"/>
          </a:p>
        </p:txBody>
      </p:sp>
      <p:sp>
        <p:nvSpPr>
          <p:cNvPr id="4" name="Espace réservé du numéro de diapositive 3"/>
          <p:cNvSpPr>
            <a:spLocks noGrp="1"/>
          </p:cNvSpPr>
          <p:nvPr>
            <p:ph type="sldNum" sz="quarter" idx="15"/>
          </p:nvPr>
        </p:nvSpPr>
        <p:spPr/>
        <p:txBody>
          <a:bodyPr/>
          <a:lstStyle/>
          <a:p>
            <a:fld id="{6966A5BF-91D4-4925-9CD8-FA11D0047C39}" type="slidenum">
              <a:rPr lang="fr-FR" smtClean="0"/>
              <a:pPr/>
              <a:t>3</a:t>
            </a:fld>
            <a:endParaRPr lang="fr-F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476672"/>
            <a:ext cx="8229600" cy="5649491"/>
          </a:xfrm>
        </p:spPr>
        <p:txBody>
          <a:bodyPr>
            <a:normAutofit lnSpcReduction="10000"/>
          </a:bodyPr>
          <a:lstStyle/>
          <a:p>
            <a:pPr algn="r" rtl="1"/>
            <a:r>
              <a:rPr lang="ar-MA" dirty="0" smtClean="0"/>
              <a:t>	وقبل أن نقفل بحث ركن الأمة، لابد من الإشارة إلى </a:t>
            </a:r>
            <a:r>
              <a:rPr lang="ar-MA" dirty="0" err="1" smtClean="0"/>
              <a:t>أنه </a:t>
            </a:r>
            <a:r>
              <a:rPr lang="ar-MA" dirty="0" smtClean="0"/>
              <a:t>- وخلافا لما هو شائع حتى في بعض مراجع القانون </a:t>
            </a:r>
            <a:r>
              <a:rPr lang="ar-MA" dirty="0" err="1" smtClean="0"/>
              <a:t>الدستوري </a:t>
            </a:r>
            <a:r>
              <a:rPr lang="ar-MA" dirty="0" smtClean="0"/>
              <a:t>- فإن </a:t>
            </a:r>
            <a:r>
              <a:rPr lang="ar-MA" dirty="0" err="1" smtClean="0"/>
              <a:t>الأمة </a:t>
            </a:r>
            <a:r>
              <a:rPr lang="ar-MA" dirty="0" smtClean="0"/>
              <a:t>- وليس السكان أو </a:t>
            </a:r>
            <a:r>
              <a:rPr lang="ar-MA" dirty="0" err="1" smtClean="0"/>
              <a:t>الشعب </a:t>
            </a:r>
            <a:r>
              <a:rPr lang="ar-MA" dirty="0" smtClean="0"/>
              <a:t>- هي الركن الثاني للدولة.</a:t>
            </a:r>
            <a:endParaRPr lang="fr-FR" dirty="0" smtClean="0"/>
          </a:p>
          <a:p>
            <a:pPr algn="r" rtl="1"/>
            <a:r>
              <a:rPr lang="ar-MA" dirty="0" smtClean="0"/>
              <a:t>	فمفهوم </a:t>
            </a:r>
            <a:r>
              <a:rPr lang="ar-MA" dirty="0" err="1" smtClean="0"/>
              <a:t>الشعب </a:t>
            </a:r>
            <a:r>
              <a:rPr lang="ar-MA" dirty="0" smtClean="0"/>
              <a:t>- بالمعنى </a:t>
            </a:r>
            <a:r>
              <a:rPr lang="ar-MA" dirty="0" err="1" smtClean="0"/>
              <a:t>الواسع </a:t>
            </a:r>
            <a:r>
              <a:rPr lang="ar-MA" dirty="0" smtClean="0"/>
              <a:t>- يعني مجموع الأفراد المقيمين فوق إقليم الدولة والذين تربطهم </a:t>
            </a:r>
            <a:r>
              <a:rPr lang="ar-MA" dirty="0" err="1" smtClean="0"/>
              <a:t>بها</a:t>
            </a:r>
            <a:r>
              <a:rPr lang="ar-MA" dirty="0" smtClean="0"/>
              <a:t> رابطة </a:t>
            </a:r>
            <a:r>
              <a:rPr lang="ar-MA" dirty="0" err="1" smtClean="0"/>
              <a:t>الجنسية </a:t>
            </a:r>
            <a:r>
              <a:rPr lang="ar-MA" dirty="0" smtClean="0"/>
              <a:t>- أي </a:t>
            </a:r>
            <a:r>
              <a:rPr lang="ar-MA" dirty="0" err="1" smtClean="0"/>
              <a:t>مواطنيها </a:t>
            </a:r>
            <a:r>
              <a:rPr lang="ar-MA" dirty="0" smtClean="0"/>
              <a:t>- في المفهوم السياسي </a:t>
            </a:r>
            <a:r>
              <a:rPr lang="ar-MA" dirty="0" err="1" smtClean="0"/>
              <a:t>الضيق </a:t>
            </a:r>
            <a:r>
              <a:rPr lang="ar-MA" dirty="0" smtClean="0"/>
              <a:t>- يعني مواطني الدولة المتمتعين بالحقوق السياسية، أي جمهور الناخبين المكون للهيئة الناخبة والمشكل من المواطنين البالغين سن التصويت.</a:t>
            </a:r>
            <a:endParaRPr lang="fr-FR" dirty="0" smtClean="0"/>
          </a:p>
          <a:p>
            <a:pPr algn="r" rtl="1"/>
            <a:r>
              <a:rPr lang="ar-MA" dirty="0" smtClean="0"/>
              <a:t>	وشعب </a:t>
            </a:r>
            <a:r>
              <a:rPr lang="ar-MA" dirty="0" err="1" smtClean="0"/>
              <a:t>الدولة </a:t>
            </a:r>
            <a:r>
              <a:rPr lang="ar-MA" dirty="0" smtClean="0"/>
              <a:t>- المكون من مواطنيها المرتبطين </a:t>
            </a:r>
            <a:r>
              <a:rPr lang="ar-MA" dirty="0" err="1" smtClean="0"/>
              <a:t>بها</a:t>
            </a:r>
            <a:r>
              <a:rPr lang="ar-MA" dirty="0" smtClean="0"/>
              <a:t> برابطة </a:t>
            </a:r>
            <a:r>
              <a:rPr lang="ar-MA" dirty="0" err="1" smtClean="0"/>
              <a:t>الجنسية </a:t>
            </a:r>
            <a:r>
              <a:rPr lang="ar-MA" dirty="0" smtClean="0"/>
              <a:t>- قد يكون مختلف الديانة والعادات والثقافة ولا يشكل أمة واحدة.</a:t>
            </a:r>
            <a:endParaRPr lang="fr-FR" dirty="0" smtClean="0"/>
          </a:p>
          <a:p>
            <a:pPr algn="r" rtl="1"/>
            <a:r>
              <a:rPr lang="ar-MA" dirty="0" smtClean="0"/>
              <a:t>	أما مفهوم السكان، فرغم أنه أعم من مفهوم </a:t>
            </a:r>
            <a:r>
              <a:rPr lang="ar-MA" dirty="0" err="1" smtClean="0"/>
              <a:t>الشعب </a:t>
            </a:r>
            <a:r>
              <a:rPr lang="ar-MA" dirty="0" smtClean="0"/>
              <a:t>- إذ يشمل مواطني </a:t>
            </a:r>
            <a:r>
              <a:rPr lang="ar-MA" dirty="0" err="1" smtClean="0"/>
              <a:t>الدولة </a:t>
            </a:r>
            <a:r>
              <a:rPr lang="ar-MA" dirty="0" smtClean="0"/>
              <a:t>(بمعنى شعبها) والأجانب المقيمين فيها والذين لا تربطهم </a:t>
            </a:r>
            <a:r>
              <a:rPr lang="ar-MA" dirty="0" err="1" smtClean="0"/>
              <a:t>بها</a:t>
            </a:r>
            <a:r>
              <a:rPr lang="ar-MA" dirty="0" smtClean="0"/>
              <a:t> رابطة الجنسية أي أنه يعني كل من يقيم على إقليم </a:t>
            </a:r>
            <a:r>
              <a:rPr lang="ar-MA" dirty="0" err="1" smtClean="0"/>
              <a:t>الدولة </a:t>
            </a:r>
            <a:r>
              <a:rPr lang="ar-MA" dirty="0" smtClean="0"/>
              <a:t>- فإنه لا يشكل ركنا للدولة لأن الأجانب لا </a:t>
            </a:r>
            <a:r>
              <a:rPr lang="ar-MA" dirty="0" err="1" smtClean="0"/>
              <a:t>يمارسون </a:t>
            </a:r>
            <a:r>
              <a:rPr lang="ar-MA" dirty="0" smtClean="0"/>
              <a:t>- </a:t>
            </a:r>
            <a:r>
              <a:rPr lang="ar-MA" dirty="0" err="1" smtClean="0"/>
              <a:t>مبدئيا </a:t>
            </a:r>
            <a:r>
              <a:rPr lang="ar-MA" dirty="0" smtClean="0"/>
              <a:t>- الحقوق السياسية المخولة لمواطني الدولة؛ كما أن السكان معطى طبيعي موجود في كل مجتمع، بينما الأمة معطى </a:t>
            </a:r>
            <a:r>
              <a:rPr lang="ar-MA" dirty="0" err="1" smtClean="0"/>
              <a:t>تاريخي </a:t>
            </a:r>
            <a:r>
              <a:rPr lang="ar-MA" dirty="0" smtClean="0"/>
              <a:t>- سوسيولوجي لم يظهر إلا في بعض الجماعات السكانية.</a:t>
            </a:r>
            <a:endParaRPr lang="fr-FR" dirty="0" smtClean="0"/>
          </a:p>
          <a:p>
            <a:endParaRPr lang="fr-FR" dirty="0"/>
          </a:p>
        </p:txBody>
      </p:sp>
      <p:sp>
        <p:nvSpPr>
          <p:cNvPr id="4" name="Espace réservé du numéro de diapositive 3"/>
          <p:cNvSpPr>
            <a:spLocks noGrp="1"/>
          </p:cNvSpPr>
          <p:nvPr>
            <p:ph type="sldNum" sz="quarter" idx="15"/>
          </p:nvPr>
        </p:nvSpPr>
        <p:spPr/>
        <p:txBody>
          <a:bodyPr/>
          <a:lstStyle/>
          <a:p>
            <a:fld id="{6966A5BF-91D4-4925-9CD8-FA11D0047C39}" type="slidenum">
              <a:rPr lang="fr-FR" smtClean="0"/>
              <a:pPr/>
              <a:t>4</a:t>
            </a:fld>
            <a:endParaRPr lang="fr-F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rtl="1"/>
            <a:r>
              <a:rPr lang="ar-MA" dirty="0"/>
              <a:t>	</a:t>
            </a:r>
            <a:r>
              <a:rPr lang="ar-MA" b="1" dirty="0"/>
              <a:t>المطلب الثالث: الهيئة الحاكمة ذات السيادة</a:t>
            </a:r>
            <a:endParaRPr lang="fr-FR" b="1" dirty="0"/>
          </a:p>
        </p:txBody>
      </p:sp>
      <p:sp>
        <p:nvSpPr>
          <p:cNvPr id="3" name="Espace réservé du contenu 2"/>
          <p:cNvSpPr>
            <a:spLocks noGrp="1"/>
          </p:cNvSpPr>
          <p:nvPr>
            <p:ph sz="quarter" idx="1"/>
          </p:nvPr>
        </p:nvSpPr>
        <p:spPr/>
        <p:txBody>
          <a:bodyPr>
            <a:normAutofit/>
          </a:bodyPr>
          <a:lstStyle/>
          <a:p>
            <a:pPr algn="r" rtl="1"/>
            <a:r>
              <a:rPr lang="ar-MA" dirty="0"/>
              <a:t>إن تواجد مجموعة بشرية فوق إقليم معين لا يكفي لقيام دولة؛ بل لابد لهذه الأخيرة من وجود هيئة حاكمة تمارس سلطات تنفيذية وتشريعية وقضائية على إقليم الدولة وسكانها دون وصاية أو تدخل خارجي.</a:t>
            </a:r>
            <a:endParaRPr lang="fr-FR" dirty="0"/>
          </a:p>
          <a:p>
            <a:pPr algn="r" rtl="1"/>
            <a:r>
              <a:rPr lang="ar-MA" dirty="0"/>
              <a:t>	ولا يكفي لوجود الدولة توفرها على هيئة حاكمة؛ بل لابد من أن يرتبط حكمها بالسيادة </a:t>
            </a:r>
            <a:r>
              <a:rPr lang="fr-FR" dirty="0"/>
              <a:t>La </a:t>
            </a:r>
            <a:r>
              <a:rPr lang="fr-FR" dirty="0" err="1"/>
              <a:t>souverainté</a:t>
            </a:r>
            <a:r>
              <a:rPr lang="ar-MA" dirty="0" err="1"/>
              <a:t>.</a:t>
            </a:r>
            <a:endParaRPr lang="fr-FR" dirty="0"/>
          </a:p>
          <a:p>
            <a:pPr algn="r" rtl="1"/>
            <a:r>
              <a:rPr lang="ar-MA" dirty="0"/>
              <a:t>	وقد ظهر مفهوم السيادة مع ظهور </a:t>
            </a:r>
            <a:r>
              <a:rPr lang="ar-MA" dirty="0" err="1"/>
              <a:t>الدولة </a:t>
            </a:r>
            <a:r>
              <a:rPr lang="ar-MA" dirty="0"/>
              <a:t>- الأمة الغربية في القرن </a:t>
            </a:r>
            <a:r>
              <a:rPr lang="ar-MA" dirty="0" err="1"/>
              <a:t>16.</a:t>
            </a:r>
            <a:r>
              <a:rPr lang="ar-MA" dirty="0"/>
              <a:t> واستعمله ملوك فرنسا كتبرير قانوني لفرض </a:t>
            </a:r>
            <a:r>
              <a:rPr lang="ar-MA" dirty="0" err="1"/>
              <a:t>سلطتهم </a:t>
            </a:r>
            <a:r>
              <a:rPr lang="ar-MA" dirty="0"/>
              <a:t>- </a:t>
            </a:r>
            <a:r>
              <a:rPr lang="ar-MA" dirty="0" err="1"/>
              <a:t>داخليا </a:t>
            </a:r>
            <a:r>
              <a:rPr lang="ar-MA" dirty="0"/>
              <a:t>- على الإقطاعيات </a:t>
            </a:r>
            <a:r>
              <a:rPr lang="ar-MA" dirty="0" err="1"/>
              <a:t>المحلية </a:t>
            </a:r>
            <a:r>
              <a:rPr lang="ar-MA" dirty="0"/>
              <a:t>- وخارجيا- لرفض سلطة </a:t>
            </a:r>
            <a:r>
              <a:rPr lang="ar-MA" dirty="0" err="1"/>
              <a:t>الامبراطوية</a:t>
            </a:r>
            <a:r>
              <a:rPr lang="ar-MA" dirty="0"/>
              <a:t> والبابوية والتأكيد على حق الملك قي حكم فرنسا دون وشاية خارجية.</a:t>
            </a:r>
            <a:endParaRPr lang="fr-FR" dirty="0"/>
          </a:p>
          <a:p>
            <a:pPr algn="r" rtl="1"/>
            <a:r>
              <a:rPr lang="ar-MA" dirty="0"/>
              <a:t>	وفي مفهوم القانون الدستوري، فإن السيادة ذات شقين: سيادة الدولة والسيادة داخل الدولة.</a:t>
            </a:r>
            <a:endParaRPr lang="fr-FR" dirty="0"/>
          </a:p>
          <a:p>
            <a:pPr rtl="1"/>
            <a:r>
              <a:rPr lang="ar-MA" dirty="0"/>
              <a:t> </a:t>
            </a:r>
            <a:endParaRPr lang="fr-FR" dirty="0"/>
          </a:p>
          <a:p>
            <a:endParaRPr lang="fr-FR" dirty="0"/>
          </a:p>
        </p:txBody>
      </p:sp>
      <p:sp>
        <p:nvSpPr>
          <p:cNvPr id="4" name="Espace réservé du numéro de diapositive 3"/>
          <p:cNvSpPr>
            <a:spLocks noGrp="1"/>
          </p:cNvSpPr>
          <p:nvPr>
            <p:ph type="sldNum" sz="quarter" idx="15"/>
          </p:nvPr>
        </p:nvSpPr>
        <p:spPr/>
        <p:txBody>
          <a:bodyPr/>
          <a:lstStyle/>
          <a:p>
            <a:fld id="{6966A5BF-91D4-4925-9CD8-FA11D0047C39}" type="slidenum">
              <a:rPr lang="fr-FR" smtClean="0"/>
              <a:pPr/>
              <a:t>5</a:t>
            </a:fld>
            <a:endParaRPr lang="fr-F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pPr algn="ctr"/>
            <a:r>
              <a:rPr lang="ar-MA" b="1" dirty="0">
                <a:solidFill>
                  <a:schemeClr val="tx1"/>
                </a:solidFill>
              </a:rPr>
              <a:t>* أما سيادة </a:t>
            </a:r>
            <a:r>
              <a:rPr lang="ar-MA" b="1" dirty="0" err="1">
                <a:solidFill>
                  <a:schemeClr val="tx1"/>
                </a:solidFill>
              </a:rPr>
              <a:t>الدولة </a:t>
            </a:r>
            <a:r>
              <a:rPr lang="ar-MA" b="1" dirty="0">
                <a:solidFill>
                  <a:schemeClr val="tx1"/>
                </a:solidFill>
              </a:rPr>
              <a:t>: فإنها ذات </a:t>
            </a:r>
            <a:r>
              <a:rPr lang="ar-MA" b="1" dirty="0" err="1">
                <a:solidFill>
                  <a:schemeClr val="tx1"/>
                </a:solidFill>
              </a:rPr>
              <a:t>وجهين :</a:t>
            </a:r>
            <a:r>
              <a:rPr lang="ar-MA" b="1" dirty="0"/>
              <a:t> </a:t>
            </a:r>
            <a:endParaRPr lang="fr-FR" b="1" dirty="0"/>
          </a:p>
        </p:txBody>
      </p:sp>
      <p:sp>
        <p:nvSpPr>
          <p:cNvPr id="3" name="Espace réservé du contenu 2"/>
          <p:cNvSpPr>
            <a:spLocks noGrp="1"/>
          </p:cNvSpPr>
          <p:nvPr>
            <p:ph sz="quarter" idx="1"/>
          </p:nvPr>
        </p:nvSpPr>
        <p:spPr>
          <a:xfrm>
            <a:off x="457200" y="1196752"/>
            <a:ext cx="8229600" cy="4929411"/>
          </a:xfrm>
        </p:spPr>
        <p:txBody>
          <a:bodyPr>
            <a:normAutofit/>
          </a:bodyPr>
          <a:lstStyle/>
          <a:p>
            <a:pPr algn="r" rtl="1"/>
            <a:r>
              <a:rPr lang="ar-MA" sz="3200" b="1" dirty="0"/>
              <a:t>* وجه داخلي</a:t>
            </a:r>
            <a:r>
              <a:rPr lang="ar-MA" sz="3200" dirty="0"/>
              <a:t>: تفيد فيه سيادة الدولة الداخلية تحديدها لنظامها بنفسها، وسيطرتها على مواردها وسكانها، وعدم وجود سلطة أسمى من سلطتها، واحتكارها لسلطة الإكراه وللقوة المسلحة دون سائر المجموعات المتواجدة على إقليمها من عائلات وأحزاب ونقابات.</a:t>
            </a:r>
            <a:endParaRPr lang="fr-FR" sz="3200" dirty="0"/>
          </a:p>
          <a:p>
            <a:pPr algn="r" rtl="1"/>
            <a:r>
              <a:rPr lang="ar-MA" sz="3200" dirty="0"/>
              <a:t>	</a:t>
            </a:r>
            <a:r>
              <a:rPr lang="ar-MA" sz="3200" b="1" dirty="0"/>
              <a:t>* وجه خارجي</a:t>
            </a:r>
            <a:r>
              <a:rPr lang="ar-MA" sz="3200" dirty="0"/>
              <a:t>: تعني فيه سيادة الدولة الخارجية عدم خضوعها لسلطة خارجية تحد من </a:t>
            </a:r>
            <a:r>
              <a:rPr lang="ar-MA" sz="3200" dirty="0" err="1"/>
              <a:t>استقلالها </a:t>
            </a:r>
            <a:r>
              <a:rPr lang="ar-MA" sz="3200" dirty="0"/>
              <a:t>(بالاستعمار أو الانتداب او الحماية أو الوصاية) وإبرامها لمعاهدات متكافئة برضاها</a:t>
            </a:r>
            <a:r>
              <a:rPr lang="ar-MA" sz="3200" dirty="0" smtClean="0"/>
              <a:t>.</a:t>
            </a:r>
            <a:endParaRPr lang="fr-FR" sz="3200" dirty="0"/>
          </a:p>
        </p:txBody>
      </p:sp>
      <p:sp>
        <p:nvSpPr>
          <p:cNvPr id="4" name="Espace réservé du numéro de diapositive 3"/>
          <p:cNvSpPr>
            <a:spLocks noGrp="1"/>
          </p:cNvSpPr>
          <p:nvPr>
            <p:ph type="sldNum" sz="quarter" idx="15"/>
          </p:nvPr>
        </p:nvSpPr>
        <p:spPr/>
        <p:txBody>
          <a:bodyPr/>
          <a:lstStyle/>
          <a:p>
            <a:fld id="{6966A5BF-91D4-4925-9CD8-FA11D0047C39}" type="slidenum">
              <a:rPr lang="fr-FR" smtClean="0"/>
              <a:pPr/>
              <a:t>6</a:t>
            </a:fld>
            <a:endParaRPr lang="fr-F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sz="quarter" idx="1"/>
          </p:nvPr>
        </p:nvSpPr>
        <p:spPr>
          <a:xfrm>
            <a:off x="457200" y="260648"/>
            <a:ext cx="8229600" cy="6336704"/>
          </a:xfrm>
        </p:spPr>
        <p:txBody>
          <a:bodyPr>
            <a:normAutofit lnSpcReduction="10000"/>
          </a:bodyPr>
          <a:lstStyle/>
          <a:p>
            <a:pPr algn="r" rtl="1"/>
            <a:r>
              <a:rPr lang="ar-MA" sz="3200" b="1" dirty="0"/>
              <a:t>* السيادة داخل </a:t>
            </a:r>
            <a:r>
              <a:rPr lang="ar-MA" sz="3200" b="1" dirty="0" err="1"/>
              <a:t>الدولة</a:t>
            </a:r>
            <a:r>
              <a:rPr lang="ar-MA" sz="3200" dirty="0" err="1"/>
              <a:t> </a:t>
            </a:r>
            <a:r>
              <a:rPr lang="ar-MA" sz="3200" dirty="0"/>
              <a:t>: يعني </a:t>
            </a:r>
            <a:r>
              <a:rPr lang="ar-MA" sz="3200" dirty="0" err="1"/>
              <a:t>بها</a:t>
            </a:r>
            <a:r>
              <a:rPr lang="ar-MA" sz="3200" dirty="0"/>
              <a:t> الأشخاص الذين خصهم الدستور بممارسة </a:t>
            </a:r>
            <a:r>
              <a:rPr lang="ar-MA" sz="3200" dirty="0" err="1"/>
              <a:t>السلطة </a:t>
            </a:r>
            <a:r>
              <a:rPr lang="ar-MA" sz="3200" dirty="0"/>
              <a:t>(رئيس </a:t>
            </a:r>
            <a:r>
              <a:rPr lang="ar-MA" sz="3200" dirty="0" err="1"/>
              <a:t>الدولة </a:t>
            </a:r>
            <a:r>
              <a:rPr lang="ar-MA" sz="3200" dirty="0"/>
              <a:t>- </a:t>
            </a:r>
            <a:r>
              <a:rPr lang="ar-MA" sz="3200" dirty="0" err="1"/>
              <a:t>الحكومة </a:t>
            </a:r>
            <a:r>
              <a:rPr lang="ar-MA" sz="3200" dirty="0"/>
              <a:t>- </a:t>
            </a:r>
            <a:r>
              <a:rPr lang="ar-MA" sz="3200" dirty="0" err="1"/>
              <a:t>النواب ...</a:t>
            </a:r>
            <a:r>
              <a:rPr lang="ar-MA" sz="3200" dirty="0"/>
              <a:t>) وإذا كان المفهوم الحديث للحكم يقوم على دولة المؤسسات المميزة بين السلطة وشخص الحاكم الذي ليس إلا أداة لسلطة ترتبط بمؤسسة الدولة لا بشخصه، وكذا على دولة الحق والقانون التي يرتكز الحكم فيها على مؤسسات سياسية خاضعة للقانون ولا يرتبط بشخص الحاكم وإرادته الذاتية غير الخاضعة للقانون؛ وإذا كان هذا هو حال الديمقراطيات </a:t>
            </a:r>
            <a:r>
              <a:rPr lang="ar-MA" sz="3200" dirty="0" err="1"/>
              <a:t>المعاصرة.</a:t>
            </a:r>
            <a:r>
              <a:rPr lang="ar-MA" sz="3200" dirty="0"/>
              <a:t> فإن واقع السلطة حتى القرون </a:t>
            </a:r>
            <a:r>
              <a:rPr lang="ar-MA" sz="3200" dirty="0" err="1"/>
              <a:t>الوسطى </a:t>
            </a:r>
            <a:r>
              <a:rPr lang="ar-MA" sz="3200" dirty="0"/>
              <a:t>(وحاليا في بعض أقطار العالم الثالث) قد قام على خلط الحكام بين شخصهم وسلطتهم وعلى إخضاعها لمزاجهم </a:t>
            </a:r>
            <a:r>
              <a:rPr lang="ar-MA" sz="3200" dirty="0" err="1"/>
              <a:t>الخاص، </a:t>
            </a:r>
            <a:r>
              <a:rPr lang="ar-MA" sz="3200" dirty="0"/>
              <a:t>(يكفي التذكير في هذا الصدد بقولة لويس الرابع عشر </a:t>
            </a:r>
            <a:r>
              <a:rPr lang="ar-MA" sz="3200" dirty="0" err="1"/>
              <a:t>الشهيرة : </a:t>
            </a:r>
            <a:r>
              <a:rPr lang="ar-MA" sz="3200" dirty="0"/>
              <a:t>"الدولة هي </a:t>
            </a:r>
            <a:r>
              <a:rPr lang="ar-MA" sz="3200" dirty="0" err="1"/>
              <a:t>أنا".</a:t>
            </a:r>
            <a:endParaRPr lang="fr-FR" sz="3200" dirty="0"/>
          </a:p>
          <a:p>
            <a:endParaRPr lang="fr-FR" dirty="0"/>
          </a:p>
        </p:txBody>
      </p:sp>
      <p:sp>
        <p:nvSpPr>
          <p:cNvPr id="3" name="Espace réservé du numéro de diapositive 2"/>
          <p:cNvSpPr>
            <a:spLocks noGrp="1"/>
          </p:cNvSpPr>
          <p:nvPr>
            <p:ph type="sldNum" sz="quarter" idx="15"/>
          </p:nvPr>
        </p:nvSpPr>
        <p:spPr/>
        <p:txBody>
          <a:bodyPr/>
          <a:lstStyle/>
          <a:p>
            <a:fld id="{6966A5BF-91D4-4925-9CD8-FA11D0047C39}" type="slidenum">
              <a:rPr lang="fr-FR" smtClean="0"/>
              <a:pPr/>
              <a:t>7</a:t>
            </a:fld>
            <a:endParaRPr lang="fr-F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476672"/>
            <a:ext cx="8229600" cy="5649491"/>
          </a:xfrm>
        </p:spPr>
        <p:txBody>
          <a:bodyPr>
            <a:normAutofit/>
          </a:bodyPr>
          <a:lstStyle/>
          <a:p>
            <a:pPr algn="r" rtl="1"/>
            <a:r>
              <a:rPr lang="ar-MA" dirty="0" smtClean="0"/>
              <a:t>وحتى لا تتحول سلطة الأشخاص والمؤسسات المخولة بممارسة السيادة داخل الدولة واحتكار سلطة الإكراه إلى سلطة مستبدة أو مغتصبة للسلطة؛ فإنه، علاوة على وجوب إقامة دولة المؤسسات لتجنب امتزاج السلطة بشخص الحاكم، ودولة الحق الخاضعة لمبدأ </a:t>
            </a:r>
            <a:r>
              <a:rPr lang="ar-MA" dirty="0" err="1" smtClean="0"/>
              <a:t>الشرعية </a:t>
            </a:r>
            <a:r>
              <a:rPr lang="ar-MA" dirty="0" smtClean="0"/>
              <a:t>(أي خضوع الحاكم والمحكوم للقانون)، فإن سلطات الدولة لا يمكنها ممارسة </a:t>
            </a:r>
            <a:r>
              <a:rPr lang="ar-MA" dirty="0" err="1" smtClean="0"/>
              <a:t>السيادة </a:t>
            </a:r>
            <a:r>
              <a:rPr lang="ar-MA" dirty="0" smtClean="0"/>
              <a:t>(أي السلطة السامية) إلا إذا كانت قائمة على رضا المحكومين، أي إذا كانت تتوفر على مشروعية </a:t>
            </a:r>
            <a:r>
              <a:rPr lang="fr-FR" dirty="0" smtClean="0"/>
              <a:t>La légitimité</a:t>
            </a:r>
            <a:r>
              <a:rPr lang="ar-MA" dirty="0" err="1" smtClean="0"/>
              <a:t>.</a:t>
            </a:r>
            <a:endParaRPr lang="fr-FR" dirty="0" smtClean="0"/>
          </a:p>
          <a:p>
            <a:pPr algn="r" rtl="1"/>
            <a:r>
              <a:rPr lang="ar-MA" dirty="0" smtClean="0"/>
              <a:t>	وقد كان ماكس فيبر رائدا في تحديد المشروعية بتمييزه بين أنواعها الثلاثة:</a:t>
            </a:r>
            <a:endParaRPr lang="fr-FR" dirty="0" smtClean="0"/>
          </a:p>
          <a:p>
            <a:pPr algn="r" rtl="1"/>
            <a:r>
              <a:rPr lang="ar-MA" dirty="0" smtClean="0"/>
              <a:t>	* المشروعية التقليدية: القائمة على طاعة المحكوم للحاكم عملا بالوراثة أو التقاليد أو الدين أو الأعراف.</a:t>
            </a:r>
            <a:endParaRPr lang="fr-FR" dirty="0" smtClean="0"/>
          </a:p>
          <a:p>
            <a:pPr algn="r" rtl="1"/>
            <a:r>
              <a:rPr lang="ar-MA" dirty="0" smtClean="0"/>
              <a:t>	* المشروعية الكاريزمية </a:t>
            </a:r>
            <a:r>
              <a:rPr lang="fr-FR" dirty="0" smtClean="0"/>
              <a:t>Charismatique</a:t>
            </a:r>
            <a:r>
              <a:rPr lang="ar-MA" dirty="0" smtClean="0"/>
              <a:t> : المستمدة من شخصية الحاكم الخارقة للعادة، ومن مواهبه الطبيعية في جذب المحكومين.</a:t>
            </a:r>
            <a:endParaRPr lang="fr-FR" dirty="0" smtClean="0"/>
          </a:p>
          <a:p>
            <a:pPr algn="r" rtl="1"/>
            <a:r>
              <a:rPr lang="ar-MA" dirty="0" smtClean="0"/>
              <a:t>	* المشروعية العقلانية: التي تستمد فيها طاعة المحكومين للحاكمين من اختيارهم لهم بطرق انتخابية ومن حكمهم طبقا </a:t>
            </a:r>
            <a:r>
              <a:rPr lang="ar-MA" dirty="0" err="1" smtClean="0"/>
              <a:t>للشرعية.</a:t>
            </a:r>
            <a:r>
              <a:rPr lang="ar-MA" dirty="0" smtClean="0"/>
              <a:t>	</a:t>
            </a:r>
            <a:endParaRPr lang="fr-FR" dirty="0" smtClean="0"/>
          </a:p>
          <a:p>
            <a:endParaRPr lang="fr-FR" dirty="0"/>
          </a:p>
        </p:txBody>
      </p:sp>
      <p:sp>
        <p:nvSpPr>
          <p:cNvPr id="4" name="Espace réservé du numéro de diapositive 3"/>
          <p:cNvSpPr>
            <a:spLocks noGrp="1"/>
          </p:cNvSpPr>
          <p:nvPr>
            <p:ph type="sldNum" sz="quarter" idx="15"/>
          </p:nvPr>
        </p:nvSpPr>
        <p:spPr/>
        <p:txBody>
          <a:bodyPr/>
          <a:lstStyle/>
          <a:p>
            <a:fld id="{6966A5BF-91D4-4925-9CD8-FA11D0047C39}" type="slidenum">
              <a:rPr lang="fr-FR" smtClean="0"/>
              <a:pPr/>
              <a:t>8</a:t>
            </a:fld>
            <a:endParaRPr lang="fr-F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699</TotalTime>
  <Words>326</Words>
  <Application>Microsoft Office PowerPoint</Application>
  <PresentationFormat>Affichage à l'écran (4:3)</PresentationFormat>
  <Paragraphs>37</Paragraphs>
  <Slides>8</Slides>
  <Notes>0</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Oriel</vt:lpstr>
      <vt:lpstr>المبحث الثاني: أركان الدولة</vt:lpstr>
      <vt:lpstr>Le territoireالمطلب الأول: الإقليم، </vt:lpstr>
      <vt:lpstr>   المطلب الثاني: الأمة، La nation </vt:lpstr>
      <vt:lpstr>Diapositive 4</vt:lpstr>
      <vt:lpstr> المطلب الثالث: الهيئة الحاكمة ذات السيادة</vt:lpstr>
      <vt:lpstr>* أما سيادة الدولة : فإنها ذات وجهين : </vt:lpstr>
      <vt:lpstr>Diapositive 7</vt:lpstr>
      <vt:lpstr>Diapositive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المبحث الثاني: أركان الدولة</dc:title>
  <dc:creator>pc</dc:creator>
  <cp:lastModifiedBy>pc</cp:lastModifiedBy>
  <cp:revision>13</cp:revision>
  <dcterms:created xsi:type="dcterms:W3CDTF">2020-03-17T22:28:33Z</dcterms:created>
  <dcterms:modified xsi:type="dcterms:W3CDTF">2020-03-22T18:40:30Z</dcterms:modified>
</cp:coreProperties>
</file>