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0" r:id="rId5"/>
    <p:sldId id="261" r:id="rId6"/>
    <p:sldId id="262" r:id="rId7"/>
    <p:sldId id="266"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3" autoAdjust="0"/>
    <p:restoredTop sz="94660"/>
  </p:normalViewPr>
  <p:slideViewPr>
    <p:cSldViewPr snapToGrid="0">
      <p:cViewPr varScale="1">
        <p:scale>
          <a:sx n="83" d="100"/>
          <a:sy n="83" d="100"/>
        </p:scale>
        <p:origin x="547"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1/28/2019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45614" y="2429946"/>
            <a:ext cx="7457491" cy="584775"/>
          </a:xfrm>
          <a:prstGeom prst="rect">
            <a:avLst/>
          </a:prstGeom>
        </p:spPr>
        <p:txBody>
          <a:bodyPr wrap="none">
            <a:spAutoFit/>
          </a:bodyPr>
          <a:lstStyle/>
          <a:p>
            <a:pPr algn="ctr"/>
            <a:r>
              <a:rPr lang="ar-SA" sz="3200" b="1" u="sng" dirty="0">
                <a:solidFill>
                  <a:srgbClr val="7030A0"/>
                </a:solidFill>
              </a:rPr>
              <a:t>التسويق المصرفي : مفهومه وأهدافه </a:t>
            </a:r>
            <a:endParaRPr lang="en-US" sz="3200" dirty="0"/>
          </a:p>
        </p:txBody>
      </p:sp>
    </p:spTree>
    <p:extLst>
      <p:ext uri="{BB962C8B-B14F-4D97-AF65-F5344CB8AC3E}">
        <p14:creationId xmlns:p14="http://schemas.microsoft.com/office/powerpoint/2010/main" val="3115394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1575" y="2551837"/>
            <a:ext cx="7972425" cy="2308324"/>
          </a:xfrm>
          <a:prstGeom prst="rect">
            <a:avLst/>
          </a:prstGeom>
        </p:spPr>
        <p:txBody>
          <a:bodyPr wrap="square">
            <a:spAutoFit/>
          </a:bodyPr>
          <a:lstStyle/>
          <a:p>
            <a:pPr lvl="0" algn="ctr" rtl="1"/>
            <a:r>
              <a:rPr lang="ar-SA" sz="2400" dirty="0">
                <a:solidFill>
                  <a:srgbClr val="C00000"/>
                </a:solidFill>
              </a:rPr>
              <a:t>مرحلة الترويج</a:t>
            </a:r>
            <a:endParaRPr lang="en-US" sz="2400" dirty="0">
              <a:solidFill>
                <a:srgbClr val="C00000"/>
              </a:solidFill>
            </a:endParaRPr>
          </a:p>
          <a:p>
            <a:pPr lvl="0" algn="ctr" rtl="1"/>
            <a:r>
              <a:rPr lang="ar-SA" sz="2400" dirty="0">
                <a:solidFill>
                  <a:srgbClr val="C00000"/>
                </a:solidFill>
              </a:rPr>
              <a:t>مرحلة الاهتمام الشخصي بالعملاء</a:t>
            </a:r>
            <a:endParaRPr lang="en-US" sz="2400" dirty="0">
              <a:solidFill>
                <a:srgbClr val="C00000"/>
              </a:solidFill>
            </a:endParaRPr>
          </a:p>
          <a:p>
            <a:pPr lvl="0" algn="ctr" rtl="1"/>
            <a:r>
              <a:rPr lang="ar-SA" sz="2400" dirty="0">
                <a:solidFill>
                  <a:srgbClr val="C00000"/>
                </a:solidFill>
              </a:rPr>
              <a:t>مرحلة التجديد والابتكار</a:t>
            </a:r>
            <a:endParaRPr lang="en-US" sz="2400" dirty="0">
              <a:solidFill>
                <a:srgbClr val="C00000"/>
              </a:solidFill>
            </a:endParaRPr>
          </a:p>
          <a:p>
            <a:pPr lvl="0" algn="ctr" rtl="1"/>
            <a:r>
              <a:rPr lang="ar-SA" sz="2400" dirty="0">
                <a:solidFill>
                  <a:srgbClr val="C00000"/>
                </a:solidFill>
              </a:rPr>
              <a:t>مرحلة التركيز على قطاع محدد من السوق</a:t>
            </a:r>
            <a:endParaRPr lang="en-US" sz="2400" dirty="0">
              <a:solidFill>
                <a:srgbClr val="C00000"/>
              </a:solidFill>
            </a:endParaRPr>
          </a:p>
          <a:p>
            <a:pPr lvl="0" algn="ctr" rtl="1"/>
            <a:r>
              <a:rPr lang="ar-SA" sz="2400" dirty="0">
                <a:solidFill>
                  <a:srgbClr val="C00000"/>
                </a:solidFill>
              </a:rPr>
              <a:t>مرحلة نظم التسويق</a:t>
            </a:r>
            <a:endParaRPr lang="en-US" sz="2400" dirty="0">
              <a:solidFill>
                <a:srgbClr val="C00000"/>
              </a:solidFill>
            </a:endParaRPr>
          </a:p>
          <a:p>
            <a:pPr lvl="0" algn="ctr" rtl="1"/>
            <a:r>
              <a:rPr lang="ar-SA" sz="2400" dirty="0">
                <a:solidFill>
                  <a:srgbClr val="C00000"/>
                </a:solidFill>
              </a:rPr>
              <a:t>مرحلة المفهوم الاجتماعي للتسويق</a:t>
            </a:r>
            <a:endParaRPr lang="en-US" sz="2400" dirty="0">
              <a:solidFill>
                <a:srgbClr val="C00000"/>
              </a:solidFill>
            </a:endParaRPr>
          </a:p>
        </p:txBody>
      </p:sp>
      <p:sp>
        <p:nvSpPr>
          <p:cNvPr id="3" name="Rectangle 2"/>
          <p:cNvSpPr/>
          <p:nvPr/>
        </p:nvSpPr>
        <p:spPr>
          <a:xfrm>
            <a:off x="1493043" y="1671638"/>
            <a:ext cx="6772275" cy="800219"/>
          </a:xfrm>
          <a:prstGeom prst="rect">
            <a:avLst/>
          </a:prstGeom>
        </p:spPr>
        <p:txBody>
          <a:bodyPr wrap="square">
            <a:spAutoFit/>
          </a:bodyPr>
          <a:lstStyle/>
          <a:p>
            <a:pPr algn="ctr"/>
            <a:r>
              <a:rPr lang="ar-DZ" b="1" u="sng" dirty="0"/>
              <a:t> </a:t>
            </a:r>
            <a:r>
              <a:rPr lang="ar-DZ" sz="2800" b="1" u="sng" dirty="0">
                <a:solidFill>
                  <a:srgbClr val="7030A0"/>
                </a:solidFill>
              </a:rPr>
              <a:t>مراحل تطور مفهوم التسويق المصرفي </a:t>
            </a:r>
            <a:r>
              <a:rPr lang="ar-DZ" b="1" u="sng" dirty="0">
                <a:solidFill>
                  <a:srgbClr val="7030A0"/>
                </a:solidFill>
              </a:rPr>
              <a:t>:</a:t>
            </a:r>
            <a:endParaRPr lang="en-US" dirty="0"/>
          </a:p>
        </p:txBody>
      </p:sp>
    </p:spTree>
    <p:extLst>
      <p:ext uri="{BB962C8B-B14F-4D97-AF65-F5344CB8AC3E}">
        <p14:creationId xmlns:p14="http://schemas.microsoft.com/office/powerpoint/2010/main" val="3480589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19375" y="1917204"/>
            <a:ext cx="6096000" cy="1569660"/>
          </a:xfrm>
          <a:prstGeom prst="rect">
            <a:avLst/>
          </a:prstGeom>
        </p:spPr>
        <p:txBody>
          <a:bodyPr>
            <a:spAutoFit/>
          </a:bodyPr>
          <a:lstStyle/>
          <a:p>
            <a:pPr algn="ctr"/>
            <a:r>
              <a:rPr lang="ar-SA" sz="2400"/>
              <a:t> لقد تعددت </a:t>
            </a:r>
            <a:r>
              <a:rPr lang="ar-SA" sz="2400">
                <a:solidFill>
                  <a:srgbClr val="7030A0"/>
                </a:solidFill>
              </a:rPr>
              <a:t> تعاريف </a:t>
            </a:r>
            <a:r>
              <a:rPr lang="ar-SA" sz="2400"/>
              <a:t>الكتاب والمفكرين للتسويق المصرفي، وذلك راجع إلى خلفياتهم وتجاربهم ، بالإضافة إلى اختلاف الزوايا التي ينظرون من خلالها إلى عملية التسويق المصرفي </a:t>
            </a:r>
            <a:endParaRPr lang="en-US" dirty="0"/>
          </a:p>
        </p:txBody>
      </p:sp>
    </p:spTree>
    <p:extLst>
      <p:ext uri="{BB962C8B-B14F-4D97-AF65-F5344CB8AC3E}">
        <p14:creationId xmlns:p14="http://schemas.microsoft.com/office/powerpoint/2010/main" val="2332847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7249" y="1970425"/>
            <a:ext cx="7700963" cy="3046988"/>
          </a:xfrm>
          <a:prstGeom prst="rect">
            <a:avLst/>
          </a:prstGeom>
        </p:spPr>
        <p:txBody>
          <a:bodyPr wrap="square">
            <a:spAutoFit/>
          </a:bodyPr>
          <a:lstStyle/>
          <a:p>
            <a:pPr algn="ctr"/>
            <a:r>
              <a:rPr lang="ar-SA" sz="2400" dirty="0"/>
              <a:t>ذلك النشاط الإداري الخاص بانسياب الخدمات المصرفية إلى العملاء الحاليين والمستهدفين ، كما يعني التعرف على أكثر الأسواق تحقيقا لأهداف المصرف في الحاضر والمستقبل ، وكذلك تقييم احتياجات العملاء في الحاضر والمستقبل وما يتطلبه ذلك من تحديد الأهداف التجارية ووضع الخطط لتحقيقها وأخيرا توفير الخدمات اللازمة لتنفيذ هذه الخطط بالإضافة إلى ضرورة القدرة على التكييف مع طبيعة السوق المصرفية.</a:t>
            </a:r>
            <a:endParaRPr lang="en-US" sz="2400" dirty="0"/>
          </a:p>
        </p:txBody>
      </p:sp>
      <p:sp>
        <p:nvSpPr>
          <p:cNvPr id="3" name="Rectangle 2"/>
          <p:cNvSpPr/>
          <p:nvPr/>
        </p:nvSpPr>
        <p:spPr>
          <a:xfrm>
            <a:off x="664369" y="395585"/>
            <a:ext cx="8086724" cy="1200329"/>
          </a:xfrm>
          <a:prstGeom prst="rect">
            <a:avLst/>
          </a:prstGeom>
        </p:spPr>
        <p:txBody>
          <a:bodyPr wrap="square">
            <a:spAutoFit/>
          </a:bodyPr>
          <a:lstStyle/>
          <a:p>
            <a:pPr algn="ctr"/>
            <a:r>
              <a:rPr lang="ar-SA" sz="2400" b="1" dirty="0">
                <a:solidFill>
                  <a:srgbClr val="7030A0"/>
                </a:solidFill>
              </a:rPr>
              <a:t>يعتبر</a:t>
            </a:r>
            <a:r>
              <a:rPr lang="en-US" sz="2400" b="1" dirty="0" err="1">
                <a:solidFill>
                  <a:srgbClr val="7030A0"/>
                </a:solidFill>
              </a:rPr>
              <a:t>Denek</a:t>
            </a:r>
            <a:r>
              <a:rPr lang="en-US" sz="2400" b="1" dirty="0">
                <a:solidFill>
                  <a:srgbClr val="7030A0"/>
                </a:solidFill>
              </a:rPr>
              <a:t> </a:t>
            </a:r>
            <a:r>
              <a:rPr lang="en-US" sz="2400" b="1" dirty="0" err="1">
                <a:solidFill>
                  <a:srgbClr val="7030A0"/>
                </a:solidFill>
              </a:rPr>
              <a:t>Vandev</a:t>
            </a:r>
            <a:r>
              <a:rPr lang="en-US" sz="2400" b="1" dirty="0">
                <a:solidFill>
                  <a:srgbClr val="7030A0"/>
                </a:solidFill>
              </a:rPr>
              <a:t> </a:t>
            </a:r>
            <a:r>
              <a:rPr lang="en-US" sz="2400" b="1" dirty="0" err="1">
                <a:solidFill>
                  <a:srgbClr val="7030A0"/>
                </a:solidFill>
              </a:rPr>
              <a:t>Weyer</a:t>
            </a:r>
            <a:r>
              <a:rPr lang="en-US" sz="2400" b="1" dirty="0">
                <a:solidFill>
                  <a:srgbClr val="7030A0"/>
                </a:solidFill>
              </a:rPr>
              <a:t> " </a:t>
            </a:r>
            <a:r>
              <a:rPr lang="ar-SA" sz="2400" b="1" dirty="0">
                <a:solidFill>
                  <a:srgbClr val="7030A0"/>
                </a:solidFill>
              </a:rPr>
              <a:t>" الرئيس الأسبق لمصرف </a:t>
            </a:r>
            <a:r>
              <a:rPr lang="en-US" sz="2400" b="1" dirty="0">
                <a:solidFill>
                  <a:srgbClr val="7030A0"/>
                </a:solidFill>
              </a:rPr>
              <a:t>Barclays</a:t>
            </a:r>
            <a:r>
              <a:rPr lang="ar-SA" sz="2400" b="1" dirty="0">
                <a:solidFill>
                  <a:srgbClr val="7030A0"/>
                </a:solidFill>
              </a:rPr>
              <a:t> أول من قدم تعريفا للتسويق المصرفي في الستينات وأعتبره على أنه:</a:t>
            </a:r>
            <a:endParaRPr lang="en-US" sz="2400" dirty="0"/>
          </a:p>
        </p:txBody>
      </p:sp>
    </p:spTree>
    <p:extLst>
      <p:ext uri="{BB962C8B-B14F-4D97-AF65-F5344CB8AC3E}">
        <p14:creationId xmlns:p14="http://schemas.microsoft.com/office/powerpoint/2010/main" val="2159064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69294" y="2243049"/>
            <a:ext cx="6096000" cy="1938992"/>
          </a:xfrm>
          <a:prstGeom prst="rect">
            <a:avLst/>
          </a:prstGeom>
        </p:spPr>
        <p:txBody>
          <a:bodyPr>
            <a:spAutoFit/>
          </a:bodyPr>
          <a:lstStyle/>
          <a:p>
            <a:pPr algn="ctr"/>
            <a:r>
              <a:rPr lang="ar-SA" sz="2400" dirty="0"/>
              <a:t>مجموعة الأنشطة المتكاملة التي تجري في إطار إداري محدد وتقوم على توجيه انسياب خدمات المصرف بكفاءة وملائمة لتحقيق الإشباع للمتعاملين من خلال عملية مبادلة تحقق أهداف المصرف ، وذلك في حدود توجهات المجتمع"</a:t>
            </a:r>
            <a:endParaRPr lang="en-US" sz="2400" dirty="0"/>
          </a:p>
        </p:txBody>
      </p:sp>
      <p:sp>
        <p:nvSpPr>
          <p:cNvPr id="3" name="Rectangle 2"/>
          <p:cNvSpPr/>
          <p:nvPr/>
        </p:nvSpPr>
        <p:spPr>
          <a:xfrm>
            <a:off x="2190751" y="1048435"/>
            <a:ext cx="6096000" cy="1015663"/>
          </a:xfrm>
          <a:prstGeom prst="rect">
            <a:avLst/>
          </a:prstGeom>
        </p:spPr>
        <p:txBody>
          <a:bodyPr>
            <a:spAutoFit/>
          </a:bodyPr>
          <a:lstStyle/>
          <a:p>
            <a:r>
              <a:rPr lang="en-US" sz="2000" b="1" dirty="0">
                <a:solidFill>
                  <a:srgbClr val="7030A0"/>
                </a:solidFill>
              </a:rPr>
              <a:t>P. Kotler</a:t>
            </a:r>
            <a:endParaRPr lang="ar-SA" sz="2000" b="1" dirty="0">
              <a:solidFill>
                <a:srgbClr val="7030A0"/>
              </a:solidFill>
            </a:endParaRPr>
          </a:p>
          <a:p>
            <a:r>
              <a:rPr lang="ar-SA" sz="2000" b="1" dirty="0">
                <a:solidFill>
                  <a:srgbClr val="7030A0"/>
                </a:solidFill>
              </a:rPr>
              <a:t>الذي يعتر من اشهر المفكرين الين تطرقوا الى تعريف التسويق المصرفي بأنه :</a:t>
            </a:r>
            <a:endParaRPr lang="en-US" sz="2000" dirty="0"/>
          </a:p>
        </p:txBody>
      </p:sp>
    </p:spTree>
    <p:extLst>
      <p:ext uri="{BB962C8B-B14F-4D97-AF65-F5344CB8AC3E}">
        <p14:creationId xmlns:p14="http://schemas.microsoft.com/office/powerpoint/2010/main" val="4008151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7250" y="2220456"/>
            <a:ext cx="7950994" cy="1938992"/>
          </a:xfrm>
          <a:prstGeom prst="rect">
            <a:avLst/>
          </a:prstGeom>
        </p:spPr>
        <p:txBody>
          <a:bodyPr wrap="square">
            <a:spAutoFit/>
          </a:bodyPr>
          <a:lstStyle/>
          <a:p>
            <a:pPr algn="ctr"/>
            <a:r>
              <a:rPr lang="ar-SA" sz="2000" dirty="0"/>
              <a:t>" ذلك النشاط الديناميكي الحركي الذي يمارسه كافة العاملين في المصرف ، أيا كان موقعهم وأيا كان العمل الذي يقومون به، حيث يشمل كافة الجهود التي تكفل تدفق الخدمات والمنتجات المصرفية التي يقدمها المصرف إلى العميل سواءً ،إقراضا أو اقتراضا أو خدمات مصرفية متنوعة. ويعمل التسويق على إشباع</a:t>
            </a:r>
            <a:r>
              <a:rPr lang="ar-SA" sz="2000" b="1" dirty="0"/>
              <a:t> رغبات واحتياجات</a:t>
            </a:r>
            <a:r>
              <a:rPr lang="ar-SA" sz="2000" dirty="0"/>
              <a:t> ودوافع هذا العميل بشكل مستمر يكفل رضاه عن المصرف ، ويضمن استمرار تعامله معه"</a:t>
            </a:r>
            <a:endParaRPr lang="en-US" sz="2000" dirty="0"/>
          </a:p>
        </p:txBody>
      </p:sp>
      <p:sp>
        <p:nvSpPr>
          <p:cNvPr id="3" name="Rectangle 2"/>
          <p:cNvSpPr/>
          <p:nvPr/>
        </p:nvSpPr>
        <p:spPr>
          <a:xfrm>
            <a:off x="0" y="886897"/>
            <a:ext cx="12230057" cy="584775"/>
          </a:xfrm>
          <a:prstGeom prst="rect">
            <a:avLst/>
          </a:prstGeom>
        </p:spPr>
        <p:txBody>
          <a:bodyPr wrap="square">
            <a:spAutoFit/>
          </a:bodyPr>
          <a:lstStyle/>
          <a:p>
            <a:r>
              <a:rPr lang="ar-SA" sz="3200" b="1" dirty="0">
                <a:solidFill>
                  <a:srgbClr val="7030A0"/>
                </a:solidFill>
              </a:rPr>
              <a:t>ويعرف محسن الخضيري التسويق المصرفي بأنه:</a:t>
            </a:r>
            <a:endParaRPr lang="en-US" sz="3200" dirty="0">
              <a:solidFill>
                <a:srgbClr val="7030A0"/>
              </a:solidFill>
            </a:endParaRPr>
          </a:p>
        </p:txBody>
      </p:sp>
    </p:spTree>
    <p:extLst>
      <p:ext uri="{BB962C8B-B14F-4D97-AF65-F5344CB8AC3E}">
        <p14:creationId xmlns:p14="http://schemas.microsoft.com/office/powerpoint/2010/main" val="4227497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3619" y="1751737"/>
            <a:ext cx="6096000" cy="2246769"/>
          </a:xfrm>
          <a:prstGeom prst="rect">
            <a:avLst/>
          </a:prstGeom>
        </p:spPr>
        <p:txBody>
          <a:bodyPr>
            <a:spAutoFit/>
          </a:bodyPr>
          <a:lstStyle/>
          <a:p>
            <a:r>
              <a:rPr lang="ar-SA" sz="2000" b="1" dirty="0">
                <a:solidFill>
                  <a:srgbClr val="7030A0"/>
                </a:solidFill>
              </a:rPr>
              <a:t>ويؤكد هذا التعريف على أن التسويق المصرفي عبارة عن نشاط يتصف بكونه</a:t>
            </a:r>
            <a:r>
              <a:rPr lang="en-US" sz="2000" b="1" dirty="0"/>
              <a:t>:</a:t>
            </a:r>
            <a:br>
              <a:rPr lang="en-US" sz="2000" dirty="0"/>
            </a:br>
            <a:r>
              <a:rPr lang="ar-SA" sz="2000" dirty="0">
                <a:solidFill>
                  <a:srgbClr val="FF0000"/>
                </a:solidFill>
              </a:rPr>
              <a:t>متعدد الجوانب والأبعاد.</a:t>
            </a:r>
            <a:br>
              <a:rPr lang="en-US" sz="2000" dirty="0">
                <a:solidFill>
                  <a:srgbClr val="FF0000"/>
                </a:solidFill>
              </a:rPr>
            </a:br>
            <a:r>
              <a:rPr lang="ar-SA" sz="2000" dirty="0">
                <a:solidFill>
                  <a:srgbClr val="FF0000"/>
                </a:solidFill>
              </a:rPr>
              <a:t>متغلغل عميق الجذور، على اعتبار أن المصرف جهاز حساس.</a:t>
            </a:r>
            <a:br>
              <a:rPr lang="en-US" sz="2000" dirty="0">
                <a:solidFill>
                  <a:srgbClr val="FF0000"/>
                </a:solidFill>
              </a:rPr>
            </a:br>
            <a:r>
              <a:rPr lang="ar-SA" sz="2000" dirty="0">
                <a:solidFill>
                  <a:srgbClr val="FF0000"/>
                </a:solidFill>
              </a:rPr>
              <a:t>متراكم بأي شكل تراكمي للخبرة والمعرفة.</a:t>
            </a:r>
            <a:br>
              <a:rPr lang="en-US" sz="2000" dirty="0">
                <a:solidFill>
                  <a:srgbClr val="FF0000"/>
                </a:solidFill>
              </a:rPr>
            </a:br>
            <a:r>
              <a:rPr lang="ar-SA" sz="2000" dirty="0">
                <a:solidFill>
                  <a:srgbClr val="FF0000"/>
                </a:solidFill>
              </a:rPr>
              <a:t>مرتبط بهدف تحقيق السيولة والربحية </a:t>
            </a:r>
            <a:r>
              <a:rPr lang="ar-SA" sz="2000" dirty="0" err="1">
                <a:solidFill>
                  <a:srgbClr val="FF0000"/>
                </a:solidFill>
              </a:rPr>
              <a:t>والآمان</a:t>
            </a:r>
            <a:r>
              <a:rPr lang="ar-SA" sz="2000" dirty="0">
                <a:solidFill>
                  <a:srgbClr val="FF0000"/>
                </a:solidFill>
              </a:rPr>
              <a:t>.</a:t>
            </a:r>
            <a:endParaRPr lang="en-US" sz="2000" dirty="0"/>
          </a:p>
        </p:txBody>
      </p:sp>
    </p:spTree>
    <p:extLst>
      <p:ext uri="{BB962C8B-B14F-4D97-AF65-F5344CB8AC3E}">
        <p14:creationId xmlns:p14="http://schemas.microsoft.com/office/powerpoint/2010/main" val="184095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1606" y="1901756"/>
            <a:ext cx="7943850" cy="2308324"/>
          </a:xfrm>
          <a:prstGeom prst="rect">
            <a:avLst/>
          </a:prstGeom>
        </p:spPr>
        <p:txBody>
          <a:bodyPr wrap="square">
            <a:spAutoFit/>
          </a:bodyPr>
          <a:lstStyle/>
          <a:p>
            <a:r>
              <a:rPr lang="ar-SA" b="1" dirty="0"/>
              <a:t> </a:t>
            </a:r>
            <a:r>
              <a:rPr lang="ar-SA" sz="2400" b="1" dirty="0">
                <a:solidFill>
                  <a:srgbClr val="7030A0"/>
                </a:solidFill>
              </a:rPr>
              <a:t>ومن خلال هذه التعاريف يمكن تقديم تعريف شامل للتسويق المصرفي على أنه:</a:t>
            </a:r>
            <a:br>
              <a:rPr lang="en-US" sz="2400" dirty="0"/>
            </a:br>
            <a:r>
              <a:rPr lang="ar-SA" sz="2400" dirty="0"/>
              <a:t>"دراسة السوق المصرفية والعميل مع تحديد رغباته واحتياجاته وتكييف المؤسسة المصرفية </a:t>
            </a:r>
            <a:r>
              <a:rPr lang="ar-SA" sz="2400" dirty="0" err="1"/>
              <a:t>معها،وإشباع</a:t>
            </a:r>
            <a:r>
              <a:rPr lang="ar-SA" sz="2400" dirty="0"/>
              <a:t> هذه الاحتياجات والرغبات بدرجة أكبر من درجة الإشباع التي يحققها المنافسين، بهدف إرضاء العميل وتحقيق أقصى ربح للمصرف</a:t>
            </a:r>
            <a:endParaRPr lang="en-US" sz="2400" dirty="0"/>
          </a:p>
        </p:txBody>
      </p:sp>
    </p:spTree>
    <p:extLst>
      <p:ext uri="{BB962C8B-B14F-4D97-AF65-F5344CB8AC3E}">
        <p14:creationId xmlns:p14="http://schemas.microsoft.com/office/powerpoint/2010/main" val="852175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76463" y="2097405"/>
            <a:ext cx="6096000" cy="2554545"/>
          </a:xfrm>
          <a:prstGeom prst="rect">
            <a:avLst/>
          </a:prstGeom>
        </p:spPr>
        <p:txBody>
          <a:bodyPr>
            <a:spAutoFit/>
          </a:bodyPr>
          <a:lstStyle/>
          <a:p>
            <a:pPr algn="ctr" rtl="1"/>
            <a:r>
              <a:rPr lang="ar-SA" sz="2000" dirty="0"/>
              <a:t>1- رفع الوعي والثقافة المصرفية خصوصا لدى موظفي المصرف </a:t>
            </a:r>
          </a:p>
          <a:p>
            <a:pPr algn="ctr"/>
            <a:r>
              <a:rPr lang="ar-SA" sz="2000" dirty="0"/>
              <a:t>2- المساهمة في عملية التجديد و التطوير المصرفي و المالي</a:t>
            </a:r>
          </a:p>
          <a:p>
            <a:pPr algn="ctr"/>
            <a:r>
              <a:rPr lang="ar-SA" sz="2000" dirty="0"/>
              <a:t> 3- تحقيق الأهداف المالية للمصرف والمتمثلة في</a:t>
            </a:r>
            <a:endParaRPr lang="en-US" sz="2000" dirty="0"/>
          </a:p>
          <a:p>
            <a:pPr algn="ctr"/>
            <a:r>
              <a:rPr lang="ar-SA" sz="2000" dirty="0"/>
              <a:t> السيولة والربحية </a:t>
            </a:r>
            <a:r>
              <a:rPr lang="ar-SA" sz="2000" dirty="0" err="1"/>
              <a:t>والآمان</a:t>
            </a:r>
            <a:r>
              <a:rPr lang="ar-SA" sz="2000" dirty="0"/>
              <a:t>.</a:t>
            </a:r>
            <a:endParaRPr lang="en-US" sz="2000" dirty="0"/>
          </a:p>
          <a:p>
            <a:pPr algn="ctr"/>
            <a:r>
              <a:rPr lang="ar-SA" sz="2000" dirty="0"/>
              <a:t>4- دراسة السوق للتعرف على رغبات واحتياجات العملاء الحالية والمستقبلية</a:t>
            </a:r>
            <a:r>
              <a:rPr lang="en-US" sz="2000" dirty="0"/>
              <a:t> </a:t>
            </a:r>
          </a:p>
        </p:txBody>
      </p:sp>
      <p:sp>
        <p:nvSpPr>
          <p:cNvPr id="3" name="Rectangle 2"/>
          <p:cNvSpPr/>
          <p:nvPr/>
        </p:nvSpPr>
        <p:spPr>
          <a:xfrm>
            <a:off x="2663475" y="1194078"/>
            <a:ext cx="4408579" cy="400110"/>
          </a:xfrm>
          <a:prstGeom prst="rect">
            <a:avLst/>
          </a:prstGeom>
        </p:spPr>
        <p:txBody>
          <a:bodyPr wrap="none">
            <a:spAutoFit/>
          </a:bodyPr>
          <a:lstStyle/>
          <a:p>
            <a:pPr algn="ctr"/>
            <a:r>
              <a:rPr lang="ar-SA" sz="2000" b="1" u="sng" dirty="0">
                <a:solidFill>
                  <a:srgbClr val="7030A0"/>
                </a:solidFill>
              </a:rPr>
              <a:t>أهداف ووظائف التسويق المصرفي:</a:t>
            </a:r>
            <a:endParaRPr lang="en-US" sz="2000" dirty="0"/>
          </a:p>
        </p:txBody>
      </p:sp>
    </p:spTree>
    <p:extLst>
      <p:ext uri="{BB962C8B-B14F-4D97-AF65-F5344CB8AC3E}">
        <p14:creationId xmlns:p14="http://schemas.microsoft.com/office/powerpoint/2010/main" val="3584825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690336"/>
            <a:ext cx="6096000" cy="1938992"/>
          </a:xfrm>
          <a:prstGeom prst="rect">
            <a:avLst/>
          </a:prstGeom>
        </p:spPr>
        <p:txBody>
          <a:bodyPr>
            <a:spAutoFit/>
          </a:bodyPr>
          <a:lstStyle/>
          <a:p>
            <a:pPr algn="ctr"/>
            <a:r>
              <a:rPr lang="ar-SA" sz="2000" dirty="0"/>
              <a:t>لقد ظهر التسويق المصرفي لأول مرة في بنوك الولايات المتحدة الأمريكية ، ثم في فرنسا وبقية أوروبا، ويرجع ظهوره إلى الفترة (1966-1967) ولم يعرف تطورا حقيقيا إلا في الفترة (1973-1974) ، وجاء ذلك لتلبية حاجة المؤسسات المالية لوظائفه، حيث تعدى التسويق المصرفي الكلاسيكي</a:t>
            </a:r>
            <a:r>
              <a:rPr lang="ar-SA" dirty="0"/>
              <a:t>.</a:t>
            </a:r>
            <a:endParaRPr lang="en-US" dirty="0"/>
          </a:p>
        </p:txBody>
      </p:sp>
      <p:sp>
        <p:nvSpPr>
          <p:cNvPr id="3" name="Rectangle 2"/>
          <p:cNvSpPr/>
          <p:nvPr/>
        </p:nvSpPr>
        <p:spPr>
          <a:xfrm>
            <a:off x="4088674" y="1586984"/>
            <a:ext cx="3390672" cy="400110"/>
          </a:xfrm>
          <a:prstGeom prst="rect">
            <a:avLst/>
          </a:prstGeom>
        </p:spPr>
        <p:txBody>
          <a:bodyPr wrap="none">
            <a:spAutoFit/>
          </a:bodyPr>
          <a:lstStyle/>
          <a:p>
            <a:pPr algn="ctr"/>
            <a:r>
              <a:rPr lang="ar-DZ" b="1" u="sng" dirty="0"/>
              <a:t> </a:t>
            </a:r>
            <a:r>
              <a:rPr lang="ar-DZ" sz="2000" b="1" u="sng" dirty="0">
                <a:solidFill>
                  <a:srgbClr val="7030A0"/>
                </a:solidFill>
              </a:rPr>
              <a:t>نشأة التسويق المصرفي: </a:t>
            </a:r>
            <a:endParaRPr lang="en-US" sz="2000" dirty="0"/>
          </a:p>
        </p:txBody>
      </p:sp>
    </p:spTree>
    <p:extLst>
      <p:ext uri="{BB962C8B-B14F-4D97-AF65-F5344CB8AC3E}">
        <p14:creationId xmlns:p14="http://schemas.microsoft.com/office/powerpoint/2010/main" val="347936949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49</TotalTime>
  <Words>398</Words>
  <Application>Microsoft Office PowerPoint</Application>
  <PresentationFormat>شاشة عريضة</PresentationFormat>
  <Paragraphs>26</Paragraphs>
  <Slides>10</Slides>
  <Notes>0</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10</vt:i4>
      </vt:variant>
    </vt:vector>
  </HeadingPairs>
  <TitlesOfParts>
    <vt:vector size="14" baseType="lpstr">
      <vt:lpstr>Arial</vt:lpstr>
      <vt:lpstr>Trebuchet MS</vt:lpstr>
      <vt:lpstr>Wingdings 3</vt:lpstr>
      <vt:lpstr>Facet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nuha alnumair</dc:creator>
  <cp:lastModifiedBy>mahasin hussein</cp:lastModifiedBy>
  <cp:revision>5</cp:revision>
  <dcterms:created xsi:type="dcterms:W3CDTF">2017-09-30T13:54:28Z</dcterms:created>
  <dcterms:modified xsi:type="dcterms:W3CDTF">2019-01-28T07:11:43Z</dcterms:modified>
</cp:coreProperties>
</file>