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RFlNxwKvJvvBS3q9pIqKMw==" hashData="bUotGdS/18OQRhQ1L4grv8YnovQ="/>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12/22/2018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blipFill>
            <a:blip r:embed="rId2"/>
            <a:stretch>
              <a:fillRect/>
            </a:stretch>
          </a:blipFill>
        </p:spPr>
        <p:txBody>
          <a:bodyPr>
            <a:normAutofit/>
          </a:bodyPr>
          <a:lstStyle/>
          <a:p>
            <a:pPr algn="just" rtl="1"/>
            <a:r>
              <a:rPr lang="ar-IQ" sz="2800" u="sng" dirty="0">
                <a:solidFill>
                  <a:schemeClr val="tx1"/>
                </a:solidFill>
                <a:latin typeface="Times New Roman" pitchFamily="18" charset="0"/>
                <a:cs typeface="Times New Roman" pitchFamily="18" charset="0"/>
              </a:rPr>
              <a:t>التنوع البيولوجي (التنويع الحيوي) </a:t>
            </a:r>
            <a:r>
              <a:rPr lang="en-US" sz="2800" u="sng" dirty="0">
                <a:solidFill>
                  <a:schemeClr val="tx1"/>
                </a:solidFill>
                <a:latin typeface="Times New Roman" pitchFamily="18" charset="0"/>
                <a:cs typeface="Times New Roman" pitchFamily="18" charset="0"/>
              </a:rPr>
              <a:t>Biodiversity</a:t>
            </a:r>
          </a:p>
          <a:p>
            <a:pPr algn="just" rtl="1"/>
            <a:r>
              <a:rPr lang="ar-IQ" sz="2800" dirty="0">
                <a:solidFill>
                  <a:schemeClr val="tx1"/>
                </a:solidFill>
                <a:latin typeface="Times New Roman" pitchFamily="18" charset="0"/>
                <a:cs typeface="Times New Roman" pitchFamily="18" charset="0"/>
              </a:rPr>
              <a:t>هو تباين الكائنات العضوية الحية المستمدة من كافة المصادر بما فيها النظم البيئية الارضية والبحرية والاحياء المائية والمركبات البيئية التي تعد جزءا منها، وذلك يتضمن التنوع داخل الانواع وبين الانواع والنظم البيئية.</a:t>
            </a:r>
          </a:p>
          <a:p>
            <a:pPr algn="just" rtl="1"/>
            <a:r>
              <a:rPr lang="ar-IQ" sz="2800" dirty="0">
                <a:solidFill>
                  <a:schemeClr val="tx1"/>
                </a:solidFill>
                <a:latin typeface="Times New Roman" pitchFamily="18" charset="0"/>
                <a:cs typeface="Times New Roman" pitchFamily="18" charset="0"/>
              </a:rPr>
              <a:t> بمعنى اخر هو تنوع جميع الكائنات الحية والتفاعل فى ما بينها، بدءاً بالكائنات الدقيقة التى لا نراها إلا بواسطة الميكروسكوب، وانتهاء بالأشجار الكبيرة والحيتان الضخمة</a:t>
            </a:r>
            <a:r>
              <a:rPr lang="ar-IQ" sz="2800" dirty="0" smtClean="0">
                <a:solidFill>
                  <a:schemeClr val="tx1"/>
                </a:solidFill>
                <a:latin typeface="Times New Roman" pitchFamily="18" charset="0"/>
                <a:cs typeface="Times New Roman" pitchFamily="18" charset="0"/>
              </a:rPr>
              <a:t>.</a:t>
            </a:r>
            <a:r>
              <a:rPr lang="ar-IQ" sz="2800" dirty="0">
                <a:solidFill>
                  <a:schemeClr val="tx1"/>
                </a:solidFill>
                <a:latin typeface="Times New Roman" pitchFamily="18" charset="0"/>
                <a:cs typeface="Times New Roman" pitchFamily="18" charset="0"/>
              </a:rPr>
              <a:t> والتنوع البيولوجى موجود فى كل مكان، فى الصحارى والمحيطات والأنهار والبحيرات والغابات</a:t>
            </a:r>
            <a:r>
              <a:rPr lang="ar-IQ" sz="2800" dirty="0" smtClean="0">
                <a:solidFill>
                  <a:schemeClr val="tx1"/>
                </a:solidFill>
                <a:latin typeface="Times New Roman" pitchFamily="18" charset="0"/>
                <a:cs typeface="Times New Roman" pitchFamily="18" charset="0"/>
              </a:rPr>
              <a:t>.</a:t>
            </a:r>
            <a:endParaRPr lang="ar-IQ" sz="2800" dirty="0">
              <a:solidFill>
                <a:schemeClr val="tx1"/>
              </a:solidFill>
              <a:latin typeface="Times New Roman" pitchFamily="18" charset="0"/>
              <a:cs typeface="Times New Roman" pitchFamily="18" charset="0"/>
            </a:endParaRPr>
          </a:p>
          <a:p>
            <a:pPr algn="just" rtl="1"/>
            <a:r>
              <a:rPr lang="ar-IQ" sz="2800" dirty="0" smtClean="0">
                <a:solidFill>
                  <a:schemeClr val="tx1"/>
                </a:solidFill>
                <a:latin typeface="Times New Roman" pitchFamily="18" charset="0"/>
                <a:cs typeface="Times New Roman" pitchFamily="18" charset="0"/>
              </a:rPr>
              <a:t>ولا </a:t>
            </a:r>
            <a:r>
              <a:rPr lang="ar-IQ" sz="2800" dirty="0">
                <a:solidFill>
                  <a:schemeClr val="tx1"/>
                </a:solidFill>
                <a:latin typeface="Times New Roman" pitchFamily="18" charset="0"/>
                <a:cs typeface="Times New Roman" pitchFamily="18" charset="0"/>
              </a:rPr>
              <a:t>أحد يعرف عدد أنواع الكائنات الحية على الأرض. فقد تراوحت التقديرات لهذه الأنواع بين 5 و 80 مليون أو أكثر، ولكن الرقم الأكثر إحتمالاً هو 10 مليون نوع.</a:t>
            </a:r>
          </a:p>
          <a:p>
            <a:pPr algn="just" rtl="1"/>
            <a:r>
              <a:rPr lang="ar-IQ" sz="2800" dirty="0">
                <a:solidFill>
                  <a:schemeClr val="tx1"/>
                </a:solidFill>
                <a:latin typeface="Times New Roman" pitchFamily="18" charset="0"/>
                <a:cs typeface="Times New Roman" pitchFamily="18" charset="0"/>
              </a:rPr>
              <a:t>وبالرغم من التقدم العلمى الذى يشهده العالم، لم يوصف من هذه الأنواع حتى الآن سوى 1.4 مليون نوع، من بينها 000, 750 حشرة و 000،41 من الفقاريات و000, 250 من النباتات، والباقى من مجموعات اللافقاريات والفطريات والطحالب وغيرها من الكائنات الحية الدقيقة.</a:t>
            </a:r>
          </a:p>
          <a:p>
            <a:pPr algn="r" rtl="1"/>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247228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blipFill>
            <a:blip r:embed="rId2"/>
            <a:stretch>
              <a:fillRect/>
            </a:stretch>
          </a:blipFill>
        </p:spPr>
        <p:txBody>
          <a:bodyPr>
            <a:normAutofit/>
          </a:bodyPr>
          <a:lstStyle/>
          <a:p>
            <a:pPr rtl="1"/>
            <a:r>
              <a:rPr lang="ar-IQ" sz="2800" dirty="0">
                <a:solidFill>
                  <a:schemeClr val="tx1"/>
                </a:solidFill>
                <a:latin typeface="Times New Roman" pitchFamily="18" charset="0"/>
                <a:cs typeface="Times New Roman" pitchFamily="18" charset="0"/>
              </a:rPr>
              <a:t>عدد الأنواع المعروفة والتقدير لعدد الأنواع المتوقع وجودها فى المجموعات البيولوجية </a:t>
            </a:r>
            <a:r>
              <a:rPr lang="ar-IQ" sz="2800" dirty="0" smtClean="0">
                <a:solidFill>
                  <a:schemeClr val="tx1"/>
                </a:solidFill>
                <a:latin typeface="Times New Roman" pitchFamily="18" charset="0"/>
                <a:cs typeface="Times New Roman" pitchFamily="18" charset="0"/>
              </a:rPr>
              <a:t>المختلفة:</a:t>
            </a:r>
            <a:endParaRPr lang="en-US" sz="2800" dirty="0" smtClean="0">
              <a:solidFill>
                <a:schemeClr val="tx1"/>
              </a:solidFill>
              <a:latin typeface="Times New Roman" pitchFamily="18" charset="0"/>
              <a:cs typeface="Times New Roman" pitchFamily="18" charset="0"/>
            </a:endParaRPr>
          </a:p>
          <a:p>
            <a:pPr rtl="1"/>
            <a:endParaRPr lang="en-US" sz="2800" dirty="0">
              <a:solidFill>
                <a:schemeClr val="tx1"/>
              </a:solidFill>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5515" y="1066800"/>
            <a:ext cx="8076486" cy="5332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46724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blipFill>
            <a:blip r:embed="rId2"/>
            <a:stretch>
              <a:fillRect/>
            </a:stretch>
          </a:blipFill>
        </p:spPr>
        <p:txBody>
          <a:bodyPr>
            <a:normAutofit lnSpcReduction="10000"/>
          </a:bodyPr>
          <a:lstStyle/>
          <a:p>
            <a:pPr algn="just" rtl="1"/>
            <a:r>
              <a:rPr lang="ar-IQ" sz="2800" dirty="0">
                <a:solidFill>
                  <a:schemeClr val="tx1"/>
                </a:solidFill>
                <a:latin typeface="Times New Roman" pitchFamily="18" charset="0"/>
                <a:cs typeface="Times New Roman" pitchFamily="18" charset="0"/>
              </a:rPr>
              <a:t>وتعتبر المناطق الإستوائية من أغنى المناطق فى العالم بأنواع الأحياء المختلفة، فحشرات المياه العذبة على سبيل المثال، تتركز فى المناطق الإستوائية بنحو ثلاثة إلى ستة أضعاف أعدادها فى المناطق المعتدلة والقطبية.وتعتبر كذلك من أغنى المناطق بالثدييات والنباتات </a:t>
            </a:r>
            <a:r>
              <a:rPr lang="ar-IQ" sz="2800" dirty="0" smtClean="0">
                <a:solidFill>
                  <a:schemeClr val="tx1"/>
                </a:solidFill>
                <a:latin typeface="Times New Roman" pitchFamily="18" charset="0"/>
                <a:cs typeface="Times New Roman" pitchFamily="18" charset="0"/>
              </a:rPr>
              <a:t>المختلفة.</a:t>
            </a:r>
            <a:r>
              <a:rPr lang="en-US" sz="2800" dirty="0" smtClean="0">
                <a:solidFill>
                  <a:schemeClr val="tx1"/>
                </a:solidFill>
                <a:latin typeface="Times New Roman" pitchFamily="18" charset="0"/>
                <a:cs typeface="Times New Roman" pitchFamily="18" charset="0"/>
              </a:rPr>
              <a:t> </a:t>
            </a:r>
            <a:r>
              <a:rPr lang="ar-IQ" sz="2800" dirty="0" smtClean="0">
                <a:solidFill>
                  <a:schemeClr val="tx1"/>
                </a:solidFill>
                <a:latin typeface="Times New Roman" pitchFamily="18" charset="0"/>
                <a:cs typeface="Times New Roman" pitchFamily="18" charset="0"/>
              </a:rPr>
              <a:t>ففى </a:t>
            </a:r>
            <a:r>
              <a:rPr lang="ar-IQ" sz="2800" dirty="0">
                <a:solidFill>
                  <a:schemeClr val="tx1"/>
                </a:solidFill>
                <a:latin typeface="Times New Roman" pitchFamily="18" charset="0"/>
                <a:cs typeface="Times New Roman" pitchFamily="18" charset="0"/>
              </a:rPr>
              <a:t>0.4 هكتار من الغابات الإستوائية فى أمريكا اللاتينية، يوجد ما بين 40 و 100 نوع من الأشجار، فى مقابل 10-30 نوع فى نفس المساحة فى غابات شمال شرق أمريكا. وفى مساحة لا تزيد عن 6 هكتار من غابات بورنيو وجد 700 نوع من الأشجار، أى أكثر من عدد أنواع الأشجار الموجودة فى أمريكا الشمالية كلها. وتشبه الأنماط العالمية لتنوع الأنواع فى البيئة البحرية تلك الموجودة على اليابسة، فتزداد أنواع بعض الحيوانات البحرية من 103 نوع فى المنطقتين القطبيتين إلى 629 نوع فى المناطق الإستوائية. بيد أن النظم البيئية للغابات الإستوائية ليست وحدها هى النظم الغنية بالتنوع البيولوجى، فأقاليم البحر الأبيض المتوسط بها أيضاً مجموعات غنية من النباتات. وتعتبر أراضى المستنقعات من بين النظم البيئية عالية الإنتاجية للتنوع البيولوجى، ومع ذلك فكثيراً ما ينظر إليها على أنها مناطق سيئة تأوى الحشرات وتشكل تهديداً للصحة العامة. والحقيقة هى أن أراضى المستنقعات تعمل على تنظيم الدورة المائية فى مناطق عديدة وتشكل بيئة مناسبة لتكاثر أنواع عديدة من الحياة النباتية والحيوانية.</a:t>
            </a:r>
          </a:p>
          <a:p>
            <a:pPr algn="r" rtl="1"/>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460081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blipFill>
            <a:blip r:embed="rId2"/>
            <a:stretch>
              <a:fillRect/>
            </a:stretch>
          </a:blipFill>
        </p:spPr>
        <p:txBody>
          <a:bodyPr>
            <a:normAutofit lnSpcReduction="10000"/>
          </a:bodyPr>
          <a:lstStyle/>
          <a:p>
            <a:pPr algn="just" rtl="1"/>
            <a:r>
              <a:rPr lang="ar-IQ" sz="2800" u="sng" dirty="0">
                <a:solidFill>
                  <a:schemeClr val="tx1"/>
                </a:solidFill>
                <a:latin typeface="Times New Roman" pitchFamily="18" charset="0"/>
                <a:cs typeface="Times New Roman" pitchFamily="18" charset="0"/>
              </a:rPr>
              <a:t>أهمية التنوع البيولوجى</a:t>
            </a:r>
          </a:p>
          <a:p>
            <a:pPr algn="just" rtl="1"/>
            <a:r>
              <a:rPr lang="ar-IQ" sz="2800" dirty="0" smtClean="0">
                <a:solidFill>
                  <a:schemeClr val="tx1"/>
                </a:solidFill>
                <a:latin typeface="Times New Roman" pitchFamily="18" charset="0"/>
                <a:cs typeface="Times New Roman" pitchFamily="18" charset="0"/>
              </a:rPr>
              <a:t>1-</a:t>
            </a:r>
            <a:r>
              <a:rPr lang="en-US" sz="2800" dirty="0" smtClean="0">
                <a:solidFill>
                  <a:schemeClr val="tx1"/>
                </a:solidFill>
                <a:latin typeface="Times New Roman" pitchFamily="18" charset="0"/>
                <a:cs typeface="Times New Roman" pitchFamily="18" charset="0"/>
              </a:rPr>
              <a:t> </a:t>
            </a:r>
            <a:r>
              <a:rPr lang="ar-IQ" sz="2800" dirty="0" smtClean="0">
                <a:solidFill>
                  <a:schemeClr val="tx1"/>
                </a:solidFill>
                <a:latin typeface="Times New Roman" pitchFamily="18" charset="0"/>
                <a:cs typeface="Times New Roman" pitchFamily="18" charset="0"/>
              </a:rPr>
              <a:t>القيمة </a:t>
            </a:r>
            <a:r>
              <a:rPr lang="ar-IQ" sz="2800" dirty="0">
                <a:solidFill>
                  <a:schemeClr val="tx1"/>
                </a:solidFill>
                <a:latin typeface="Times New Roman" pitchFamily="18" charset="0"/>
                <a:cs typeface="Times New Roman" pitchFamily="18" charset="0"/>
              </a:rPr>
              <a:t>الاقتصادية </a:t>
            </a:r>
            <a:r>
              <a:rPr lang="en-US" sz="2800" dirty="0" smtClean="0">
                <a:solidFill>
                  <a:schemeClr val="tx1"/>
                </a:solidFill>
                <a:latin typeface="Times New Roman" pitchFamily="18" charset="0"/>
                <a:cs typeface="Times New Roman" pitchFamily="18" charset="0"/>
              </a:rPr>
              <a:t>:</a:t>
            </a:r>
            <a:r>
              <a:rPr lang="ar-IQ" sz="2800" dirty="0" smtClean="0">
                <a:solidFill>
                  <a:schemeClr val="tx1"/>
                </a:solidFill>
                <a:latin typeface="Times New Roman" pitchFamily="18" charset="0"/>
                <a:cs typeface="Times New Roman" pitchFamily="18" charset="0"/>
              </a:rPr>
              <a:t> </a:t>
            </a:r>
            <a:r>
              <a:rPr lang="ar-IQ" sz="2800" dirty="0">
                <a:solidFill>
                  <a:schemeClr val="tx1"/>
                </a:solidFill>
                <a:latin typeface="Times New Roman" pitchFamily="18" charset="0"/>
                <a:cs typeface="Times New Roman" pitchFamily="18" charset="0"/>
              </a:rPr>
              <a:t>الإجتماعية :يوفر التنوع البيولوجى الأساس للحياة على الأرض. إذ تساهم الأنواع البرية والجينات داخلها مساهمات كبيرة فى تطور الزراعة والطب والصناعة. وتشكل أنواع كثيرة الأساس لرفاهية المجتمع فى المناطق الريفية. فعلى سبيل المثال يوفر الحطب وروث الحيوانات ما يزيد على 90% من إحتياجات الطاقة فى مناطق كثيرة فى دول آسيوية وأفريقية، وفى بوتسوانا يوفر ما يزيد عن 50 نوعاً من الحيوانات البرية البروتين الحيوانى الذى يشكل 40% من الغذاء فى بعض المناطق. وبالرغم من أن الإنسان استعمل أكثر من 7000 نوع من النباتات للطعام إلا أن 20 نوعاً فقط تشكل 90% من الغذاء المنتج فى العالم وتشكل ثلاثة أنواع فقط - القمح والذرة الشامى والأرز - أكثر من 50% منه. تبلغ قيمة الأدوية المستخلصة من النباتات البرية فى العالم حوالى 40 مليار دولار سنوياً</a:t>
            </a:r>
          </a:p>
          <a:p>
            <a:pPr algn="just" rtl="1"/>
            <a:r>
              <a:rPr lang="ar-IQ" sz="2800" dirty="0" smtClean="0">
                <a:solidFill>
                  <a:schemeClr val="tx1"/>
                </a:solidFill>
                <a:latin typeface="Times New Roman" pitchFamily="18" charset="0"/>
                <a:cs typeface="Times New Roman" pitchFamily="18" charset="0"/>
              </a:rPr>
              <a:t>2-</a:t>
            </a:r>
            <a:r>
              <a:rPr lang="en-US" sz="2800" dirty="0" smtClean="0">
                <a:solidFill>
                  <a:schemeClr val="tx1"/>
                </a:solidFill>
                <a:latin typeface="Times New Roman" pitchFamily="18" charset="0"/>
                <a:cs typeface="Times New Roman" pitchFamily="18" charset="0"/>
              </a:rPr>
              <a:t> </a:t>
            </a:r>
            <a:r>
              <a:rPr lang="ar-IQ" sz="2800" dirty="0" smtClean="0">
                <a:solidFill>
                  <a:schemeClr val="tx1"/>
                </a:solidFill>
                <a:latin typeface="Times New Roman" pitchFamily="18" charset="0"/>
                <a:cs typeface="Times New Roman" pitchFamily="18" charset="0"/>
              </a:rPr>
              <a:t>الإبقاء </a:t>
            </a:r>
            <a:r>
              <a:rPr lang="ar-IQ" sz="2800" dirty="0">
                <a:solidFill>
                  <a:schemeClr val="tx1"/>
                </a:solidFill>
                <a:latin typeface="Times New Roman" pitchFamily="18" charset="0"/>
                <a:cs typeface="Times New Roman" pitchFamily="18" charset="0"/>
              </a:rPr>
              <a:t>على الموارد اليئية :يعد كل نوع من الكائنات الحية ثروة وراثية، بما يحتويه من مكونات وراثية.ويساعد الحفاظ على التنوع البيولوجى فى الإبقاء على هذه الثروات والموارد البيئية من محاصيل وسلالات للماشية ومنتجات أخرى كثيرة.</a:t>
            </a:r>
          </a:p>
          <a:p>
            <a:pPr algn="r" rtl="1"/>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998686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blipFill>
            <a:blip r:embed="rId2"/>
            <a:stretch>
              <a:fillRect/>
            </a:stretch>
          </a:blipFill>
        </p:spPr>
        <p:txBody>
          <a:bodyPr>
            <a:normAutofit/>
          </a:bodyPr>
          <a:lstStyle/>
          <a:p>
            <a:pPr algn="just" rtl="1"/>
            <a:r>
              <a:rPr lang="ar-IQ" sz="2800" dirty="0" smtClean="0">
                <a:solidFill>
                  <a:schemeClr val="tx1"/>
                </a:solidFill>
                <a:latin typeface="Times New Roman" pitchFamily="18" charset="0"/>
                <a:cs typeface="Times New Roman" pitchFamily="18" charset="0"/>
              </a:rPr>
              <a:t>3- </a:t>
            </a:r>
            <a:r>
              <a:rPr lang="ar-IQ" sz="2800" dirty="0">
                <a:solidFill>
                  <a:schemeClr val="tx1"/>
                </a:solidFill>
                <a:latin typeface="Times New Roman" pitchFamily="18" charset="0"/>
                <a:cs typeface="Times New Roman" pitchFamily="18" charset="0"/>
              </a:rPr>
              <a:t>السياحة البيئية: يعتبر نمو السياحة البيئية أحد الأمثلة للإتجاه الحالى لتنويع انماط السياحة، فالطبيعة الغنية بالنظم البيئية الفريدة والنادرة بدأت تأخذ قيمة اقتصادية حقيقية. فعلى سبيل المثال تدر المناطق الساحلية بما فيها من شعاب مرجانية فى غربى آسيا ومنطقة جزر الكاريبى مئات الملايين من الدولارت سنوياً من الدخل السياحى، وفى جمهورية مصر العربية تدر مناطق سياحية مثل رأس محمد بسيناء أكثر من ثلاثة ملايين جنيه سنوياً من الغطس لمشاهدة الشعاب المرجانية فى البحر الأحمر وخليج العقبة. فعلى سبيل المثال يقدر أن كل أسد فى حديقة قومية أفريقية يجذب من الزوار سنوياً بما قيمته 27000 دولار أمريكي، وكل قطيع من الفيلة له قيمة مالية سنوية تقدر بحوالي 610000 دولار أمريكي. وبجانب هذه الأنماط السياحية هناك سياحة الجبال وسياحة الصحارى التى تعتمد بشكل أساسى على تنوع الموائل البيئية الطبيعية.</a:t>
            </a:r>
          </a:p>
          <a:p>
            <a:pPr algn="just" rtl="1"/>
            <a:r>
              <a:rPr lang="ar-IQ" sz="2800" dirty="0" smtClean="0">
                <a:solidFill>
                  <a:schemeClr val="tx1"/>
                </a:solidFill>
                <a:latin typeface="Times New Roman" pitchFamily="18" charset="0"/>
                <a:cs typeface="Times New Roman" pitchFamily="18" charset="0"/>
              </a:rPr>
              <a:t>4-</a:t>
            </a:r>
            <a:r>
              <a:rPr lang="en-US" sz="2800" dirty="0" smtClean="0">
                <a:solidFill>
                  <a:schemeClr val="tx1"/>
                </a:solidFill>
                <a:latin typeface="Times New Roman" pitchFamily="18" charset="0"/>
                <a:cs typeface="Times New Roman" pitchFamily="18" charset="0"/>
              </a:rPr>
              <a:t> </a:t>
            </a:r>
            <a:r>
              <a:rPr lang="ar-IQ" sz="2800" dirty="0" smtClean="0">
                <a:solidFill>
                  <a:schemeClr val="tx1"/>
                </a:solidFill>
                <a:latin typeface="Times New Roman" pitchFamily="18" charset="0"/>
                <a:cs typeface="Times New Roman" pitchFamily="18" charset="0"/>
              </a:rPr>
              <a:t>القيمة </a:t>
            </a:r>
            <a:r>
              <a:rPr lang="ar-IQ" sz="2800" dirty="0">
                <a:solidFill>
                  <a:schemeClr val="tx1"/>
                </a:solidFill>
                <a:latin typeface="Times New Roman" pitchFamily="18" charset="0"/>
                <a:cs typeface="Times New Roman" pitchFamily="18" charset="0"/>
              </a:rPr>
              <a:t>الروحية : لكل نوع من الكائنات الحية حق البقاء، لأنه شريك فى هذا التراث الطبيعي الذى يسمى المحيط الحيوى. وتنشأ القيم الروحية والأخلاقية للتنوع البيولوجى من المشاعر الدينية، حيث تعطى بعض الأديان قيمة للكائنات الحية بحيث تستحق ولو درجة بسيطة من الحماية من بطش الإنسان وتدميره.</a:t>
            </a:r>
          </a:p>
          <a:p>
            <a:pPr algn="r" rtl="1"/>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847538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blipFill>
            <a:blip r:embed="rId2"/>
            <a:stretch>
              <a:fillRect/>
            </a:stretch>
          </a:blipFill>
        </p:spPr>
        <p:txBody>
          <a:bodyPr>
            <a:normAutofit/>
          </a:bodyPr>
          <a:lstStyle/>
          <a:p>
            <a:pPr algn="just" rtl="1"/>
            <a:r>
              <a:rPr lang="ar-IQ" sz="2800" dirty="0">
                <a:solidFill>
                  <a:schemeClr val="tx1"/>
                </a:solidFill>
                <a:latin typeface="Times New Roman" pitchFamily="18" charset="0"/>
                <a:cs typeface="Times New Roman" pitchFamily="18" charset="0"/>
              </a:rPr>
              <a:t>ويعتبر العصر الطباشيرى (منذ 65 مليون سنة) أحد العصور الجيولوجية التى حدث فيها انقراض هائل لأنواع كثيرة من النباتات والحيوانات، ولعل أشهرها هو إنقراض الديناصورات. وفى التاريخ الحديث أوضحت الدراسات أن التنوع البيولوجى يتناقص بمعدلات سريعة نتيجة للنشاطات البشرية المختلفة.</a:t>
            </a:r>
          </a:p>
          <a:p>
            <a:pPr algn="just" rtl="1"/>
            <a:r>
              <a:rPr lang="ar-IQ" sz="2800" dirty="0">
                <a:solidFill>
                  <a:schemeClr val="tx1"/>
                </a:solidFill>
                <a:latin typeface="Times New Roman" pitchFamily="18" charset="0"/>
                <a:cs typeface="Times New Roman" pitchFamily="18" charset="0"/>
              </a:rPr>
              <a:t>وبالرغم من أنه لا يمكن وضع تقدير دقيق لأنواع الحيوانات والنباتات التى انقرضت، إلا أن البيانات تشير إلى أنه منذ عام 1600 انقرض 724 نوعاً. وفى الوقت الحالى يوجد 3956 نوعاً مهدداً بالخطر و3647 نوعاً معرضاً للخطر و7240 نوعاً نادراً. وقد ذكرت بعض التقارير أن25% من التنوع البيولوجى معرضة لخطر الإنقراض خلال الـ20-30 سنة القادمة.</a:t>
            </a:r>
          </a:p>
          <a:p>
            <a:pPr algn="r" rtl="1"/>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9071610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blipFill>
            <a:blip r:embed="rId2"/>
            <a:stretch>
              <a:fillRect/>
            </a:stretch>
          </a:blipFill>
        </p:spPr>
        <p:txBody>
          <a:bodyPr>
            <a:normAutofit/>
          </a:bodyPr>
          <a:lstStyle/>
          <a:p>
            <a:pPr algn="just" rtl="1"/>
            <a:r>
              <a:rPr lang="ar-IQ" sz="2800" b="1" u="sng" dirty="0">
                <a:solidFill>
                  <a:schemeClr val="tx1"/>
                </a:solidFill>
                <a:latin typeface="Times New Roman" pitchFamily="18" charset="0"/>
                <a:cs typeface="Times New Roman" pitchFamily="18" charset="0"/>
              </a:rPr>
              <a:t>أسباب تناقص التنوع البيولوجى</a:t>
            </a:r>
          </a:p>
          <a:p>
            <a:pPr algn="just" rtl="1"/>
            <a:r>
              <a:rPr lang="ar-IQ" sz="2800" dirty="0">
                <a:solidFill>
                  <a:schemeClr val="tx1"/>
                </a:solidFill>
                <a:latin typeface="Times New Roman" pitchFamily="18" charset="0"/>
                <a:cs typeface="Times New Roman" pitchFamily="18" charset="0"/>
              </a:rPr>
              <a:t>هناك أربعة أسباب رئيسية لتناقص التنوع البيولوجى هى:</a:t>
            </a:r>
          </a:p>
          <a:p>
            <a:pPr algn="just" rtl="1"/>
            <a:r>
              <a:rPr lang="ar-IQ" sz="2800" dirty="0" smtClean="0">
                <a:solidFill>
                  <a:schemeClr val="tx1"/>
                </a:solidFill>
                <a:latin typeface="Times New Roman" pitchFamily="18" charset="0"/>
                <a:cs typeface="Times New Roman" pitchFamily="18" charset="0"/>
              </a:rPr>
              <a:t>1-</a:t>
            </a:r>
            <a:r>
              <a:rPr lang="en-US" sz="2800" dirty="0" smtClean="0">
                <a:solidFill>
                  <a:schemeClr val="tx1"/>
                </a:solidFill>
                <a:latin typeface="Times New Roman" pitchFamily="18" charset="0"/>
                <a:cs typeface="Times New Roman" pitchFamily="18" charset="0"/>
              </a:rPr>
              <a:t> </a:t>
            </a:r>
            <a:r>
              <a:rPr lang="ar-IQ" sz="2800" dirty="0" smtClean="0">
                <a:solidFill>
                  <a:schemeClr val="tx1"/>
                </a:solidFill>
                <a:latin typeface="Times New Roman" pitchFamily="18" charset="0"/>
                <a:cs typeface="Times New Roman" pitchFamily="18" charset="0"/>
              </a:rPr>
              <a:t>تدمير </a:t>
            </a:r>
            <a:r>
              <a:rPr lang="ar-IQ" sz="2800" dirty="0">
                <a:solidFill>
                  <a:schemeClr val="tx1"/>
                </a:solidFill>
                <a:latin typeface="Times New Roman" pitchFamily="18" charset="0"/>
                <a:cs typeface="Times New Roman" pitchFamily="18" charset="0"/>
              </a:rPr>
              <a:t>أو تعديل بيئة الكائنات الحية، فإزالة الغابات الإستوائية مثلاً يؤدى إلى فقدان أعداد متزايدة من هذه الكائنات ذات القيمة الكبيرة</a:t>
            </a:r>
          </a:p>
          <a:p>
            <a:pPr algn="just" rtl="1"/>
            <a:r>
              <a:rPr lang="ar-IQ" sz="2800" dirty="0" smtClean="0">
                <a:solidFill>
                  <a:schemeClr val="tx1"/>
                </a:solidFill>
                <a:latin typeface="Times New Roman" pitchFamily="18" charset="0"/>
                <a:cs typeface="Times New Roman" pitchFamily="18" charset="0"/>
              </a:rPr>
              <a:t>2-</a:t>
            </a:r>
            <a:r>
              <a:rPr lang="en-US" sz="2800" dirty="0" smtClean="0">
                <a:solidFill>
                  <a:schemeClr val="tx1"/>
                </a:solidFill>
                <a:latin typeface="Times New Roman" pitchFamily="18" charset="0"/>
                <a:cs typeface="Times New Roman" pitchFamily="18" charset="0"/>
              </a:rPr>
              <a:t> </a:t>
            </a:r>
            <a:r>
              <a:rPr lang="ar-IQ" sz="2800" dirty="0" smtClean="0">
                <a:solidFill>
                  <a:schemeClr val="tx1"/>
                </a:solidFill>
                <a:latin typeface="Times New Roman" pitchFamily="18" charset="0"/>
                <a:cs typeface="Times New Roman" pitchFamily="18" charset="0"/>
              </a:rPr>
              <a:t>الإستغلال </a:t>
            </a:r>
            <a:r>
              <a:rPr lang="ar-IQ" sz="2800" dirty="0">
                <a:solidFill>
                  <a:schemeClr val="tx1"/>
                </a:solidFill>
                <a:latin typeface="Times New Roman" pitchFamily="18" charset="0"/>
                <a:cs typeface="Times New Roman" pitchFamily="18" charset="0"/>
              </a:rPr>
              <a:t>المفرط للموارد، فقد أدى هذا الإستغلال إلى تناقص أنواع كثيرة من الأسماك، بالإضافة إلى انقراض بعض الحيوانات البرية. والفيل الأفريقى أحد الأنواع المهددة حالياً بالإنقراض</a:t>
            </a:r>
          </a:p>
          <a:p>
            <a:pPr algn="just" rtl="1"/>
            <a:r>
              <a:rPr lang="ar-IQ" sz="2800" dirty="0" smtClean="0">
                <a:solidFill>
                  <a:schemeClr val="tx1"/>
                </a:solidFill>
                <a:latin typeface="Times New Roman" pitchFamily="18" charset="0"/>
                <a:cs typeface="Times New Roman" pitchFamily="18" charset="0"/>
              </a:rPr>
              <a:t>3-</a:t>
            </a:r>
            <a:r>
              <a:rPr lang="en-US" sz="2800" dirty="0" smtClean="0">
                <a:solidFill>
                  <a:schemeClr val="tx1"/>
                </a:solidFill>
                <a:latin typeface="Times New Roman" pitchFamily="18" charset="0"/>
                <a:cs typeface="Times New Roman" pitchFamily="18" charset="0"/>
              </a:rPr>
              <a:t> </a:t>
            </a:r>
            <a:r>
              <a:rPr lang="ar-IQ" sz="2800" dirty="0" smtClean="0">
                <a:solidFill>
                  <a:schemeClr val="tx1"/>
                </a:solidFill>
                <a:latin typeface="Times New Roman" pitchFamily="18" charset="0"/>
                <a:cs typeface="Times New Roman" pitchFamily="18" charset="0"/>
              </a:rPr>
              <a:t>التلوث</a:t>
            </a:r>
            <a:r>
              <a:rPr lang="ar-IQ" sz="2800" dirty="0">
                <a:solidFill>
                  <a:schemeClr val="tx1"/>
                </a:solidFill>
                <a:latin typeface="Times New Roman" pitchFamily="18" charset="0"/>
                <a:cs typeface="Times New Roman" pitchFamily="18" charset="0"/>
              </a:rPr>
              <a:t>، فقد أثرت المبيدات فى أنواع كثيرة من الطيور والكائنات الحية الأخرى. وبالإضافة إلى هذا نجد أن تلوث الهواء (مثل الأمطار الحمضية) وتلوث المياه قد أثرا بشكل ملحوظ فى الأحياء المختلفة خاصة فى الكائنات الدقيقة</a:t>
            </a:r>
          </a:p>
          <a:p>
            <a:pPr algn="just" rtl="1"/>
            <a:r>
              <a:rPr lang="ar-IQ" sz="2800" dirty="0" smtClean="0">
                <a:solidFill>
                  <a:schemeClr val="tx1"/>
                </a:solidFill>
                <a:latin typeface="Times New Roman" pitchFamily="18" charset="0"/>
                <a:cs typeface="Times New Roman" pitchFamily="18" charset="0"/>
              </a:rPr>
              <a:t>4-</a:t>
            </a:r>
            <a:r>
              <a:rPr lang="en-US" sz="2800" dirty="0" smtClean="0">
                <a:solidFill>
                  <a:schemeClr val="tx1"/>
                </a:solidFill>
                <a:latin typeface="Times New Roman" pitchFamily="18" charset="0"/>
                <a:cs typeface="Times New Roman" pitchFamily="18" charset="0"/>
              </a:rPr>
              <a:t> </a:t>
            </a:r>
            <a:r>
              <a:rPr lang="ar-IQ" sz="2800" dirty="0" smtClean="0">
                <a:solidFill>
                  <a:schemeClr val="tx1"/>
                </a:solidFill>
                <a:latin typeface="Times New Roman" pitchFamily="18" charset="0"/>
                <a:cs typeface="Times New Roman" pitchFamily="18" charset="0"/>
              </a:rPr>
              <a:t>تأثير </a:t>
            </a:r>
            <a:r>
              <a:rPr lang="ar-IQ" sz="2800" dirty="0">
                <a:solidFill>
                  <a:schemeClr val="tx1"/>
                </a:solidFill>
                <a:latin typeface="Times New Roman" pitchFamily="18" charset="0"/>
                <a:cs typeface="Times New Roman" pitchFamily="18" charset="0"/>
              </a:rPr>
              <a:t>الأنواع الغريبة المدخلة فى البيئة وتهديدها للأنواع الأصلية إما عن طريق الإفتراس أو المنافسة أو تعديل البيئة الأصلية. فإدخال أنواع جديدة من القمح والأرز ذات الإنتاجية العالية أدى إلى فقد جينات أصلية فى بلدان مثل تركيا والعراق وإيران وباكستان والهند</a:t>
            </a:r>
          </a:p>
          <a:p>
            <a:pPr algn="r" rtl="1"/>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9209921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1011</Words>
  <Application>Microsoft Office PowerPoint</Application>
  <PresentationFormat>On-screen Show (4:3)</PresentationFormat>
  <Paragraphs>20</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ahmed</dc:creator>
  <cp:lastModifiedBy>ahmed</cp:lastModifiedBy>
  <cp:revision>10</cp:revision>
  <dcterms:created xsi:type="dcterms:W3CDTF">2006-08-16T00:00:00Z</dcterms:created>
  <dcterms:modified xsi:type="dcterms:W3CDTF">2018-12-22T18:33:47Z</dcterms:modified>
</cp:coreProperties>
</file>